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4"/>
  </p:notesMasterIdLst>
  <p:sldIdLst>
    <p:sldId id="260" r:id="rId5"/>
    <p:sldId id="256" r:id="rId6"/>
    <p:sldId id="257" r:id="rId7"/>
    <p:sldId id="404" r:id="rId8"/>
    <p:sldId id="259" r:id="rId9"/>
    <p:sldId id="405" r:id="rId10"/>
    <p:sldId id="261" r:id="rId11"/>
    <p:sldId id="262" r:id="rId12"/>
    <p:sldId id="263" r:id="rId13"/>
    <p:sldId id="264" r:id="rId14"/>
    <p:sldId id="265" r:id="rId15"/>
    <p:sldId id="267" r:id="rId16"/>
    <p:sldId id="266" r:id="rId17"/>
    <p:sldId id="356" r:id="rId18"/>
    <p:sldId id="357" r:id="rId19"/>
    <p:sldId id="358" r:id="rId20"/>
    <p:sldId id="359" r:id="rId21"/>
    <p:sldId id="361" r:id="rId22"/>
    <p:sldId id="362" r:id="rId23"/>
    <p:sldId id="363" r:id="rId24"/>
    <p:sldId id="364" r:id="rId25"/>
    <p:sldId id="365" r:id="rId26"/>
    <p:sldId id="366" r:id="rId27"/>
    <p:sldId id="367" r:id="rId28"/>
    <p:sldId id="368" r:id="rId29"/>
    <p:sldId id="369" r:id="rId30"/>
    <p:sldId id="406" r:id="rId31"/>
    <p:sldId id="290" r:id="rId32"/>
    <p:sldId id="412" r:id="rId33"/>
    <p:sldId id="309" r:id="rId34"/>
    <p:sldId id="310" r:id="rId35"/>
    <p:sldId id="293" r:id="rId36"/>
    <p:sldId id="413" r:id="rId37"/>
    <p:sldId id="326" r:id="rId38"/>
    <p:sldId id="328" r:id="rId39"/>
    <p:sldId id="415" r:id="rId40"/>
    <p:sldId id="416" r:id="rId41"/>
    <p:sldId id="419" r:id="rId42"/>
    <p:sldId id="420" r:id="rId43"/>
    <p:sldId id="421" r:id="rId44"/>
    <p:sldId id="329" r:id="rId45"/>
    <p:sldId id="411" r:id="rId46"/>
    <p:sldId id="294" r:id="rId47"/>
    <p:sldId id="297" r:id="rId48"/>
    <p:sldId id="299" r:id="rId49"/>
    <p:sldId id="296" r:id="rId50"/>
    <p:sldId id="298" r:id="rId51"/>
    <p:sldId id="295" r:id="rId52"/>
    <p:sldId id="337" r:id="rId53"/>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D890D-451C-4FE2-BF2B-E9B15DE4E00A}" v="53" dt="2022-09-01T16:44:06.301"/>
    <p1510:client id="{E5D76934-C5E1-471C-94A3-FD0BADAB25DD}" v="2" dt="2022-10-01T07:26:44.389"/>
  </p1510:revLst>
</p1510:revInfo>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p:scale>
          <a:sx n="112" d="100"/>
          <a:sy n="112" d="100"/>
        </p:scale>
        <p:origin x="210" y="-7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RIDUL MOITRA ." userId="S::mridulmoitra@wilp.bits-pilani.ac.in::a6b23432-aeec-40b2-932f-e3e453210d10" providerId="AD" clId="Web-{178D890D-451C-4FE2-BF2B-E9B15DE4E00A}"/>
    <pc:docChg chg="addSld delSld">
      <pc:chgData name="MRIDUL MOITRA ." userId="S::mridulmoitra@wilp.bits-pilani.ac.in::a6b23432-aeec-40b2-932f-e3e453210d10" providerId="AD" clId="Web-{178D890D-451C-4FE2-BF2B-E9B15DE4E00A}" dt="2022-09-01T16:44:06.301" v="51"/>
      <pc:docMkLst>
        <pc:docMk/>
      </pc:docMkLst>
      <pc:sldChg chg="del">
        <pc:chgData name="MRIDUL MOITRA ." userId="S::mridulmoitra@wilp.bits-pilani.ac.in::a6b23432-aeec-40b2-932f-e3e453210d10" providerId="AD" clId="Web-{178D890D-451C-4FE2-BF2B-E9B15DE4E00A}" dt="2022-09-01T16:43:59.379" v="50"/>
        <pc:sldMkLst>
          <pc:docMk/>
          <pc:sldMk cId="2249740771" sldId="258"/>
        </pc:sldMkLst>
      </pc:sldChg>
      <pc:sldChg chg="del">
        <pc:chgData name="MRIDUL MOITRA ." userId="S::mridulmoitra@wilp.bits-pilani.ac.in::a6b23432-aeec-40b2-932f-e3e453210d10" providerId="AD" clId="Web-{178D890D-451C-4FE2-BF2B-E9B15DE4E00A}" dt="2022-09-01T16:43:41.597" v="29"/>
        <pc:sldMkLst>
          <pc:docMk/>
          <pc:sldMk cId="0" sldId="311"/>
        </pc:sldMkLst>
      </pc:sldChg>
      <pc:sldChg chg="del">
        <pc:chgData name="MRIDUL MOITRA ." userId="S::mridulmoitra@wilp.bits-pilani.ac.in::a6b23432-aeec-40b2-932f-e3e453210d10" providerId="AD" clId="Web-{178D890D-451C-4FE2-BF2B-E9B15DE4E00A}" dt="2022-09-01T16:43:41.597" v="28"/>
        <pc:sldMkLst>
          <pc:docMk/>
          <pc:sldMk cId="0" sldId="312"/>
        </pc:sldMkLst>
      </pc:sldChg>
      <pc:sldChg chg="del">
        <pc:chgData name="MRIDUL MOITRA ." userId="S::mridulmoitra@wilp.bits-pilani.ac.in::a6b23432-aeec-40b2-932f-e3e453210d10" providerId="AD" clId="Web-{178D890D-451C-4FE2-BF2B-E9B15DE4E00A}" dt="2022-09-01T16:43:41.597" v="26"/>
        <pc:sldMkLst>
          <pc:docMk/>
          <pc:sldMk cId="0" sldId="313"/>
        </pc:sldMkLst>
      </pc:sldChg>
      <pc:sldChg chg="del">
        <pc:chgData name="MRIDUL MOITRA ." userId="S::mridulmoitra@wilp.bits-pilani.ac.in::a6b23432-aeec-40b2-932f-e3e453210d10" providerId="AD" clId="Web-{178D890D-451C-4FE2-BF2B-E9B15DE4E00A}" dt="2022-09-01T16:43:41.597" v="25"/>
        <pc:sldMkLst>
          <pc:docMk/>
          <pc:sldMk cId="0" sldId="314"/>
        </pc:sldMkLst>
      </pc:sldChg>
      <pc:sldChg chg="del">
        <pc:chgData name="MRIDUL MOITRA ." userId="S::mridulmoitra@wilp.bits-pilani.ac.in::a6b23432-aeec-40b2-932f-e3e453210d10" providerId="AD" clId="Web-{178D890D-451C-4FE2-BF2B-E9B15DE4E00A}" dt="2022-09-01T16:43:41.597" v="24"/>
        <pc:sldMkLst>
          <pc:docMk/>
          <pc:sldMk cId="0" sldId="315"/>
        </pc:sldMkLst>
      </pc:sldChg>
      <pc:sldChg chg="del">
        <pc:chgData name="MRIDUL MOITRA ." userId="S::mridulmoitra@wilp.bits-pilani.ac.in::a6b23432-aeec-40b2-932f-e3e453210d10" providerId="AD" clId="Web-{178D890D-451C-4FE2-BF2B-E9B15DE4E00A}" dt="2022-09-01T16:43:41.581" v="23"/>
        <pc:sldMkLst>
          <pc:docMk/>
          <pc:sldMk cId="0" sldId="316"/>
        </pc:sldMkLst>
      </pc:sldChg>
      <pc:sldChg chg="del">
        <pc:chgData name="MRIDUL MOITRA ." userId="S::mridulmoitra@wilp.bits-pilani.ac.in::a6b23432-aeec-40b2-932f-e3e453210d10" providerId="AD" clId="Web-{178D890D-451C-4FE2-BF2B-E9B15DE4E00A}" dt="2022-09-01T16:43:41.597" v="27"/>
        <pc:sldMkLst>
          <pc:docMk/>
          <pc:sldMk cId="0" sldId="317"/>
        </pc:sldMkLst>
      </pc:sldChg>
      <pc:sldChg chg="del">
        <pc:chgData name="MRIDUL MOITRA ." userId="S::mridulmoitra@wilp.bits-pilani.ac.in::a6b23432-aeec-40b2-932f-e3e453210d10" providerId="AD" clId="Web-{178D890D-451C-4FE2-BF2B-E9B15DE4E00A}" dt="2022-09-01T16:43:41.597" v="30"/>
        <pc:sldMkLst>
          <pc:docMk/>
          <pc:sldMk cId="0" sldId="319"/>
        </pc:sldMkLst>
      </pc:sldChg>
      <pc:sldChg chg="del">
        <pc:chgData name="MRIDUL MOITRA ." userId="S::mridulmoitra@wilp.bits-pilani.ac.in::a6b23432-aeec-40b2-932f-e3e453210d10" providerId="AD" clId="Web-{178D890D-451C-4FE2-BF2B-E9B15DE4E00A}" dt="2022-09-01T16:43:41.613" v="36"/>
        <pc:sldMkLst>
          <pc:docMk/>
          <pc:sldMk cId="0" sldId="320"/>
        </pc:sldMkLst>
      </pc:sldChg>
      <pc:sldChg chg="del">
        <pc:chgData name="MRIDUL MOITRA ." userId="S::mridulmoitra@wilp.bits-pilani.ac.in::a6b23432-aeec-40b2-932f-e3e453210d10" providerId="AD" clId="Web-{178D890D-451C-4FE2-BF2B-E9B15DE4E00A}" dt="2022-09-01T16:43:41.613" v="35"/>
        <pc:sldMkLst>
          <pc:docMk/>
          <pc:sldMk cId="0" sldId="322"/>
        </pc:sldMkLst>
      </pc:sldChg>
      <pc:sldChg chg="del">
        <pc:chgData name="MRIDUL MOITRA ." userId="S::mridulmoitra@wilp.bits-pilani.ac.in::a6b23432-aeec-40b2-932f-e3e453210d10" providerId="AD" clId="Web-{178D890D-451C-4FE2-BF2B-E9B15DE4E00A}" dt="2022-09-01T16:43:41.613" v="34"/>
        <pc:sldMkLst>
          <pc:docMk/>
          <pc:sldMk cId="0" sldId="323"/>
        </pc:sldMkLst>
      </pc:sldChg>
      <pc:sldChg chg="del">
        <pc:chgData name="MRIDUL MOITRA ." userId="S::mridulmoitra@wilp.bits-pilani.ac.in::a6b23432-aeec-40b2-932f-e3e453210d10" providerId="AD" clId="Web-{178D890D-451C-4FE2-BF2B-E9B15DE4E00A}" dt="2022-09-01T16:43:41.613" v="33"/>
        <pc:sldMkLst>
          <pc:docMk/>
          <pc:sldMk cId="0" sldId="324"/>
        </pc:sldMkLst>
      </pc:sldChg>
      <pc:sldChg chg="del">
        <pc:chgData name="MRIDUL MOITRA ." userId="S::mridulmoitra@wilp.bits-pilani.ac.in::a6b23432-aeec-40b2-932f-e3e453210d10" providerId="AD" clId="Web-{178D890D-451C-4FE2-BF2B-E9B15DE4E00A}" dt="2022-09-01T16:43:41.597" v="31"/>
        <pc:sldMkLst>
          <pc:docMk/>
          <pc:sldMk cId="0" sldId="325"/>
        </pc:sldMkLst>
      </pc:sldChg>
      <pc:sldChg chg="add del">
        <pc:chgData name="MRIDUL MOITRA ." userId="S::mridulmoitra@wilp.bits-pilani.ac.in::a6b23432-aeec-40b2-932f-e3e453210d10" providerId="AD" clId="Web-{178D890D-451C-4FE2-BF2B-E9B15DE4E00A}" dt="2022-09-01T16:43:10.909" v="17"/>
        <pc:sldMkLst>
          <pc:docMk/>
          <pc:sldMk cId="0" sldId="337"/>
        </pc:sldMkLst>
      </pc:sldChg>
      <pc:sldChg chg="del">
        <pc:chgData name="MRIDUL MOITRA ." userId="S::mridulmoitra@wilp.bits-pilani.ac.in::a6b23432-aeec-40b2-932f-e3e453210d10" providerId="AD" clId="Web-{178D890D-451C-4FE2-BF2B-E9B15DE4E00A}" dt="2022-09-01T16:43:41.613" v="49"/>
        <pc:sldMkLst>
          <pc:docMk/>
          <pc:sldMk cId="0" sldId="338"/>
        </pc:sldMkLst>
      </pc:sldChg>
      <pc:sldChg chg="del">
        <pc:chgData name="MRIDUL MOITRA ." userId="S::mridulmoitra@wilp.bits-pilani.ac.in::a6b23432-aeec-40b2-932f-e3e453210d10" providerId="AD" clId="Web-{178D890D-451C-4FE2-BF2B-E9B15DE4E00A}" dt="2022-09-01T16:43:41.613" v="47"/>
        <pc:sldMkLst>
          <pc:docMk/>
          <pc:sldMk cId="0" sldId="339"/>
        </pc:sldMkLst>
      </pc:sldChg>
      <pc:sldChg chg="del">
        <pc:chgData name="MRIDUL MOITRA ." userId="S::mridulmoitra@wilp.bits-pilani.ac.in::a6b23432-aeec-40b2-932f-e3e453210d10" providerId="AD" clId="Web-{178D890D-451C-4FE2-BF2B-E9B15DE4E00A}" dt="2022-09-01T16:43:41.613" v="46"/>
        <pc:sldMkLst>
          <pc:docMk/>
          <pc:sldMk cId="0" sldId="340"/>
        </pc:sldMkLst>
      </pc:sldChg>
      <pc:sldChg chg="del">
        <pc:chgData name="MRIDUL MOITRA ." userId="S::mridulmoitra@wilp.bits-pilani.ac.in::a6b23432-aeec-40b2-932f-e3e453210d10" providerId="AD" clId="Web-{178D890D-451C-4FE2-BF2B-E9B15DE4E00A}" dt="2022-09-01T16:43:41.613" v="45"/>
        <pc:sldMkLst>
          <pc:docMk/>
          <pc:sldMk cId="0" sldId="341"/>
        </pc:sldMkLst>
      </pc:sldChg>
      <pc:sldChg chg="del">
        <pc:chgData name="MRIDUL MOITRA ." userId="S::mridulmoitra@wilp.bits-pilani.ac.in::a6b23432-aeec-40b2-932f-e3e453210d10" providerId="AD" clId="Web-{178D890D-451C-4FE2-BF2B-E9B15DE4E00A}" dt="2022-09-01T16:43:41.613" v="44"/>
        <pc:sldMkLst>
          <pc:docMk/>
          <pc:sldMk cId="0" sldId="342"/>
        </pc:sldMkLst>
      </pc:sldChg>
      <pc:sldChg chg="del">
        <pc:chgData name="MRIDUL MOITRA ." userId="S::mridulmoitra@wilp.bits-pilani.ac.in::a6b23432-aeec-40b2-932f-e3e453210d10" providerId="AD" clId="Web-{178D890D-451C-4FE2-BF2B-E9B15DE4E00A}" dt="2022-09-01T16:43:41.613" v="43"/>
        <pc:sldMkLst>
          <pc:docMk/>
          <pc:sldMk cId="0" sldId="343"/>
        </pc:sldMkLst>
      </pc:sldChg>
      <pc:sldChg chg="del">
        <pc:chgData name="MRIDUL MOITRA ." userId="S::mridulmoitra@wilp.bits-pilani.ac.in::a6b23432-aeec-40b2-932f-e3e453210d10" providerId="AD" clId="Web-{178D890D-451C-4FE2-BF2B-E9B15DE4E00A}" dt="2022-09-01T16:43:41.613" v="48"/>
        <pc:sldMkLst>
          <pc:docMk/>
          <pc:sldMk cId="0" sldId="344"/>
        </pc:sldMkLst>
      </pc:sldChg>
      <pc:sldChg chg="del">
        <pc:chgData name="MRIDUL MOITRA ." userId="S::mridulmoitra@wilp.bits-pilani.ac.in::a6b23432-aeec-40b2-932f-e3e453210d10" providerId="AD" clId="Web-{178D890D-451C-4FE2-BF2B-E9B15DE4E00A}" dt="2022-09-01T16:44:06.301" v="51"/>
        <pc:sldMkLst>
          <pc:docMk/>
          <pc:sldMk cId="803793459" sldId="346"/>
        </pc:sldMkLst>
      </pc:sldChg>
      <pc:sldChg chg="del">
        <pc:chgData name="MRIDUL MOITRA ." userId="S::mridulmoitra@wilp.bits-pilani.ac.in::a6b23432-aeec-40b2-932f-e3e453210d10" providerId="AD" clId="Web-{178D890D-451C-4FE2-BF2B-E9B15DE4E00A}" dt="2022-09-01T16:43:41.613" v="42"/>
        <pc:sldMkLst>
          <pc:docMk/>
          <pc:sldMk cId="0" sldId="347"/>
        </pc:sldMkLst>
      </pc:sldChg>
      <pc:sldChg chg="del">
        <pc:chgData name="MRIDUL MOITRA ." userId="S::mridulmoitra@wilp.bits-pilani.ac.in::a6b23432-aeec-40b2-932f-e3e453210d10" providerId="AD" clId="Web-{178D890D-451C-4FE2-BF2B-E9B15DE4E00A}" dt="2022-09-01T16:43:41.613" v="41"/>
        <pc:sldMkLst>
          <pc:docMk/>
          <pc:sldMk cId="0" sldId="348"/>
        </pc:sldMkLst>
      </pc:sldChg>
      <pc:sldChg chg="del">
        <pc:chgData name="MRIDUL MOITRA ." userId="S::mridulmoitra@wilp.bits-pilani.ac.in::a6b23432-aeec-40b2-932f-e3e453210d10" providerId="AD" clId="Web-{178D890D-451C-4FE2-BF2B-E9B15DE4E00A}" dt="2022-09-01T16:43:41.613" v="40"/>
        <pc:sldMkLst>
          <pc:docMk/>
          <pc:sldMk cId="0" sldId="349"/>
        </pc:sldMkLst>
      </pc:sldChg>
      <pc:sldChg chg="del">
        <pc:chgData name="MRIDUL MOITRA ." userId="S::mridulmoitra@wilp.bits-pilani.ac.in::a6b23432-aeec-40b2-932f-e3e453210d10" providerId="AD" clId="Web-{178D890D-451C-4FE2-BF2B-E9B15DE4E00A}" dt="2022-09-01T16:43:41.613" v="39"/>
        <pc:sldMkLst>
          <pc:docMk/>
          <pc:sldMk cId="0" sldId="350"/>
        </pc:sldMkLst>
      </pc:sldChg>
      <pc:sldChg chg="del">
        <pc:chgData name="MRIDUL MOITRA ." userId="S::mridulmoitra@wilp.bits-pilani.ac.in::a6b23432-aeec-40b2-932f-e3e453210d10" providerId="AD" clId="Web-{178D890D-451C-4FE2-BF2B-E9B15DE4E00A}" dt="2022-09-01T16:43:41.613" v="38"/>
        <pc:sldMkLst>
          <pc:docMk/>
          <pc:sldMk cId="0" sldId="352"/>
        </pc:sldMkLst>
      </pc:sldChg>
      <pc:sldChg chg="del">
        <pc:chgData name="MRIDUL MOITRA ." userId="S::mridulmoitra@wilp.bits-pilani.ac.in::a6b23432-aeec-40b2-932f-e3e453210d10" providerId="AD" clId="Web-{178D890D-451C-4FE2-BF2B-E9B15DE4E00A}" dt="2022-09-01T16:43:41.613" v="37"/>
        <pc:sldMkLst>
          <pc:docMk/>
          <pc:sldMk cId="2711874048" sldId="381"/>
        </pc:sldMkLst>
      </pc:sldChg>
      <pc:sldChg chg="del">
        <pc:chgData name="MRIDUL MOITRA ." userId="S::mridulmoitra@wilp.bits-pilani.ac.in::a6b23432-aeec-40b2-932f-e3e453210d10" providerId="AD" clId="Web-{178D890D-451C-4FE2-BF2B-E9B15DE4E00A}" dt="2022-09-01T16:43:41.613" v="32"/>
        <pc:sldMkLst>
          <pc:docMk/>
          <pc:sldMk cId="4169377366" sldId="382"/>
        </pc:sldMkLst>
      </pc:sldChg>
      <pc:sldChg chg="del">
        <pc:chgData name="MRIDUL MOITRA ." userId="S::mridulmoitra@wilp.bits-pilani.ac.in::a6b23432-aeec-40b2-932f-e3e453210d10" providerId="AD" clId="Web-{178D890D-451C-4FE2-BF2B-E9B15DE4E00A}" dt="2022-09-01T16:43:41.581" v="22"/>
        <pc:sldMkLst>
          <pc:docMk/>
          <pc:sldMk cId="2359924388" sldId="383"/>
        </pc:sldMkLst>
      </pc:sldChg>
      <pc:sldChg chg="del">
        <pc:chgData name="MRIDUL MOITRA ." userId="S::mridulmoitra@wilp.bits-pilani.ac.in::a6b23432-aeec-40b2-932f-e3e453210d10" providerId="AD" clId="Web-{178D890D-451C-4FE2-BF2B-E9B15DE4E00A}" dt="2022-09-01T16:43:41.581" v="21"/>
        <pc:sldMkLst>
          <pc:docMk/>
          <pc:sldMk cId="766442468" sldId="384"/>
        </pc:sldMkLst>
      </pc:sldChg>
      <pc:sldChg chg="del">
        <pc:chgData name="MRIDUL MOITRA ." userId="S::mridulmoitra@wilp.bits-pilani.ac.in::a6b23432-aeec-40b2-932f-e3e453210d10" providerId="AD" clId="Web-{178D890D-451C-4FE2-BF2B-E9B15DE4E00A}" dt="2022-09-01T16:43:41.581" v="20"/>
        <pc:sldMkLst>
          <pc:docMk/>
          <pc:sldMk cId="408365207" sldId="385"/>
        </pc:sldMkLst>
      </pc:sldChg>
      <pc:sldChg chg="del">
        <pc:chgData name="MRIDUL MOITRA ." userId="S::mridulmoitra@wilp.bits-pilani.ac.in::a6b23432-aeec-40b2-932f-e3e453210d10" providerId="AD" clId="Web-{178D890D-451C-4FE2-BF2B-E9B15DE4E00A}" dt="2022-09-01T16:43:41.581" v="19"/>
        <pc:sldMkLst>
          <pc:docMk/>
          <pc:sldMk cId="4170668857" sldId="386"/>
        </pc:sldMkLst>
      </pc:sldChg>
      <pc:sldChg chg="del">
        <pc:chgData name="MRIDUL MOITRA ." userId="S::mridulmoitra@wilp.bits-pilani.ac.in::a6b23432-aeec-40b2-932f-e3e453210d10" providerId="AD" clId="Web-{178D890D-451C-4FE2-BF2B-E9B15DE4E00A}" dt="2022-09-01T16:43:41.581" v="18"/>
        <pc:sldMkLst>
          <pc:docMk/>
          <pc:sldMk cId="2531236762" sldId="387"/>
        </pc:sldMkLst>
      </pc:sldChg>
      <pc:sldChg chg="del">
        <pc:chgData name="MRIDUL MOITRA ." userId="S::mridulmoitra@wilp.bits-pilani.ac.in::a6b23432-aeec-40b2-932f-e3e453210d10" providerId="AD" clId="Web-{178D890D-451C-4FE2-BF2B-E9B15DE4E00A}" dt="2022-09-01T16:42:33.954" v="15"/>
        <pc:sldMkLst>
          <pc:docMk/>
          <pc:sldMk cId="3524292520" sldId="388"/>
        </pc:sldMkLst>
      </pc:sldChg>
      <pc:sldChg chg="del">
        <pc:chgData name="MRIDUL MOITRA ." userId="S::mridulmoitra@wilp.bits-pilani.ac.in::a6b23432-aeec-40b2-932f-e3e453210d10" providerId="AD" clId="Web-{178D890D-451C-4FE2-BF2B-E9B15DE4E00A}" dt="2022-09-01T16:42:33.954" v="14"/>
        <pc:sldMkLst>
          <pc:docMk/>
          <pc:sldMk cId="1994778992" sldId="389"/>
        </pc:sldMkLst>
      </pc:sldChg>
      <pc:sldChg chg="del">
        <pc:chgData name="MRIDUL MOITRA ." userId="S::mridulmoitra@wilp.bits-pilani.ac.in::a6b23432-aeec-40b2-932f-e3e453210d10" providerId="AD" clId="Web-{178D890D-451C-4FE2-BF2B-E9B15DE4E00A}" dt="2022-09-01T16:42:33.954" v="13"/>
        <pc:sldMkLst>
          <pc:docMk/>
          <pc:sldMk cId="384393303" sldId="390"/>
        </pc:sldMkLst>
      </pc:sldChg>
      <pc:sldChg chg="del">
        <pc:chgData name="MRIDUL MOITRA ." userId="S::mridulmoitra@wilp.bits-pilani.ac.in::a6b23432-aeec-40b2-932f-e3e453210d10" providerId="AD" clId="Web-{178D890D-451C-4FE2-BF2B-E9B15DE4E00A}" dt="2022-09-01T16:42:33.954" v="12"/>
        <pc:sldMkLst>
          <pc:docMk/>
          <pc:sldMk cId="3436154713" sldId="391"/>
        </pc:sldMkLst>
      </pc:sldChg>
      <pc:sldChg chg="del">
        <pc:chgData name="MRIDUL MOITRA ." userId="S::mridulmoitra@wilp.bits-pilani.ac.in::a6b23432-aeec-40b2-932f-e3e453210d10" providerId="AD" clId="Web-{178D890D-451C-4FE2-BF2B-E9B15DE4E00A}" dt="2022-09-01T16:42:33.954" v="11"/>
        <pc:sldMkLst>
          <pc:docMk/>
          <pc:sldMk cId="1146560787" sldId="392"/>
        </pc:sldMkLst>
      </pc:sldChg>
      <pc:sldChg chg="del">
        <pc:chgData name="MRIDUL MOITRA ." userId="S::mridulmoitra@wilp.bits-pilani.ac.in::a6b23432-aeec-40b2-932f-e3e453210d10" providerId="AD" clId="Web-{178D890D-451C-4FE2-BF2B-E9B15DE4E00A}" dt="2022-09-01T16:42:20.032" v="10"/>
        <pc:sldMkLst>
          <pc:docMk/>
          <pc:sldMk cId="2957291601" sldId="393"/>
        </pc:sldMkLst>
      </pc:sldChg>
      <pc:sldChg chg="del">
        <pc:chgData name="MRIDUL MOITRA ." userId="S::mridulmoitra@wilp.bits-pilani.ac.in::a6b23432-aeec-40b2-932f-e3e453210d10" providerId="AD" clId="Web-{178D890D-451C-4FE2-BF2B-E9B15DE4E00A}" dt="2022-09-01T16:42:20.032" v="9"/>
        <pc:sldMkLst>
          <pc:docMk/>
          <pc:sldMk cId="3918107934" sldId="394"/>
        </pc:sldMkLst>
      </pc:sldChg>
      <pc:sldChg chg="del">
        <pc:chgData name="MRIDUL MOITRA ." userId="S::mridulmoitra@wilp.bits-pilani.ac.in::a6b23432-aeec-40b2-932f-e3e453210d10" providerId="AD" clId="Web-{178D890D-451C-4FE2-BF2B-E9B15DE4E00A}" dt="2022-09-01T16:42:20.032" v="8"/>
        <pc:sldMkLst>
          <pc:docMk/>
          <pc:sldMk cId="1356700536" sldId="395"/>
        </pc:sldMkLst>
      </pc:sldChg>
      <pc:sldChg chg="del">
        <pc:chgData name="MRIDUL MOITRA ." userId="S::mridulmoitra@wilp.bits-pilani.ac.in::a6b23432-aeec-40b2-932f-e3e453210d10" providerId="AD" clId="Web-{178D890D-451C-4FE2-BF2B-E9B15DE4E00A}" dt="2022-09-01T16:42:20.032" v="7"/>
        <pc:sldMkLst>
          <pc:docMk/>
          <pc:sldMk cId="743767672" sldId="396"/>
        </pc:sldMkLst>
      </pc:sldChg>
      <pc:sldChg chg="del">
        <pc:chgData name="MRIDUL MOITRA ." userId="S::mridulmoitra@wilp.bits-pilani.ac.in::a6b23432-aeec-40b2-932f-e3e453210d10" providerId="AD" clId="Web-{178D890D-451C-4FE2-BF2B-E9B15DE4E00A}" dt="2022-09-01T16:42:20.032" v="6"/>
        <pc:sldMkLst>
          <pc:docMk/>
          <pc:sldMk cId="2009711655" sldId="397"/>
        </pc:sldMkLst>
      </pc:sldChg>
      <pc:sldChg chg="del">
        <pc:chgData name="MRIDUL MOITRA ." userId="S::mridulmoitra@wilp.bits-pilani.ac.in::a6b23432-aeec-40b2-932f-e3e453210d10" providerId="AD" clId="Web-{178D890D-451C-4FE2-BF2B-E9B15DE4E00A}" dt="2022-09-01T16:42:06.547" v="5"/>
        <pc:sldMkLst>
          <pc:docMk/>
          <pc:sldMk cId="2764355529" sldId="398"/>
        </pc:sldMkLst>
      </pc:sldChg>
      <pc:sldChg chg="del">
        <pc:chgData name="MRIDUL MOITRA ." userId="S::mridulmoitra@wilp.bits-pilani.ac.in::a6b23432-aeec-40b2-932f-e3e453210d10" providerId="AD" clId="Web-{178D890D-451C-4FE2-BF2B-E9B15DE4E00A}" dt="2022-09-01T16:42:01.094" v="4"/>
        <pc:sldMkLst>
          <pc:docMk/>
          <pc:sldMk cId="2947708657" sldId="399"/>
        </pc:sldMkLst>
      </pc:sldChg>
      <pc:sldChg chg="del">
        <pc:chgData name="MRIDUL MOITRA ." userId="S::mridulmoitra@wilp.bits-pilani.ac.in::a6b23432-aeec-40b2-932f-e3e453210d10" providerId="AD" clId="Web-{178D890D-451C-4FE2-BF2B-E9B15DE4E00A}" dt="2022-09-01T16:41:54.578" v="3"/>
        <pc:sldMkLst>
          <pc:docMk/>
          <pc:sldMk cId="128703221" sldId="400"/>
        </pc:sldMkLst>
      </pc:sldChg>
      <pc:sldChg chg="del">
        <pc:chgData name="MRIDUL MOITRA ." userId="S::mridulmoitra@wilp.bits-pilani.ac.in::a6b23432-aeec-40b2-932f-e3e453210d10" providerId="AD" clId="Web-{178D890D-451C-4FE2-BF2B-E9B15DE4E00A}" dt="2022-09-01T16:41:43.359" v="1"/>
        <pc:sldMkLst>
          <pc:docMk/>
          <pc:sldMk cId="1278262801" sldId="401"/>
        </pc:sldMkLst>
      </pc:sldChg>
      <pc:sldChg chg="del">
        <pc:chgData name="MRIDUL MOITRA ." userId="S::mridulmoitra@wilp.bits-pilani.ac.in::a6b23432-aeec-40b2-932f-e3e453210d10" providerId="AD" clId="Web-{178D890D-451C-4FE2-BF2B-E9B15DE4E00A}" dt="2022-09-01T16:41:48.656" v="2"/>
        <pc:sldMkLst>
          <pc:docMk/>
          <pc:sldMk cId="3902850106" sldId="402"/>
        </pc:sldMkLst>
      </pc:sldChg>
      <pc:sldChg chg="del">
        <pc:chgData name="MRIDUL MOITRA ." userId="S::mridulmoitra@wilp.bits-pilani.ac.in::a6b23432-aeec-40b2-932f-e3e453210d10" providerId="AD" clId="Web-{178D890D-451C-4FE2-BF2B-E9B15DE4E00A}" dt="2022-09-01T16:41:37.812" v="0"/>
        <pc:sldMkLst>
          <pc:docMk/>
          <pc:sldMk cId="4179020132" sldId="403"/>
        </pc:sldMkLst>
      </pc:sldChg>
    </pc:docChg>
  </pc:docChgLst>
  <pc:docChgLst>
    <pc:chgData name="MRIDUL MOITRA ." userId="S::mridulmoitra@wilp.bits-pilani.ac.in::a6b23432-aeec-40b2-932f-e3e453210d10" providerId="AD" clId="Web-{E5D76934-C5E1-471C-94A3-FD0BADAB25DD}"/>
    <pc:docChg chg="modSld">
      <pc:chgData name="MRIDUL MOITRA ." userId="S::mridulmoitra@wilp.bits-pilani.ac.in::a6b23432-aeec-40b2-932f-e3e453210d10" providerId="AD" clId="Web-{E5D76934-C5E1-471C-94A3-FD0BADAB25DD}" dt="2022-10-01T07:26:44.389" v="1" actId="1076"/>
      <pc:docMkLst>
        <pc:docMk/>
      </pc:docMkLst>
      <pc:sldChg chg="modSp">
        <pc:chgData name="MRIDUL MOITRA ." userId="S::mridulmoitra@wilp.bits-pilani.ac.in::a6b23432-aeec-40b2-932f-e3e453210d10" providerId="AD" clId="Web-{E5D76934-C5E1-471C-94A3-FD0BADAB25DD}" dt="2022-10-01T07:26:24.966" v="0" actId="14100"/>
        <pc:sldMkLst>
          <pc:docMk/>
          <pc:sldMk cId="1085608329" sldId="264"/>
        </pc:sldMkLst>
        <pc:spChg chg="mod">
          <ac:chgData name="MRIDUL MOITRA ." userId="S::mridulmoitra@wilp.bits-pilani.ac.in::a6b23432-aeec-40b2-932f-e3e453210d10" providerId="AD" clId="Web-{E5D76934-C5E1-471C-94A3-FD0BADAB25DD}" dt="2022-10-01T07:26:24.966" v="0" actId="14100"/>
          <ac:spMkLst>
            <pc:docMk/>
            <pc:sldMk cId="1085608329" sldId="264"/>
            <ac:spMk id="5" creationId="{F10E24B3-F501-269E-C856-358F14CD302A}"/>
          </ac:spMkLst>
        </pc:spChg>
      </pc:sldChg>
      <pc:sldChg chg="modSp">
        <pc:chgData name="MRIDUL MOITRA ." userId="S::mridulmoitra@wilp.bits-pilani.ac.in::a6b23432-aeec-40b2-932f-e3e453210d10" providerId="AD" clId="Web-{E5D76934-C5E1-471C-94A3-FD0BADAB25DD}" dt="2022-10-01T07:26:44.389" v="1" actId="1076"/>
        <pc:sldMkLst>
          <pc:docMk/>
          <pc:sldMk cId="1731320834" sldId="266"/>
        </pc:sldMkLst>
        <pc:spChg chg="mod">
          <ac:chgData name="MRIDUL MOITRA ." userId="S::mridulmoitra@wilp.bits-pilani.ac.in::a6b23432-aeec-40b2-932f-e3e453210d10" providerId="AD" clId="Web-{E5D76934-C5E1-471C-94A3-FD0BADAB25DD}" dt="2022-10-01T07:26:44.389" v="1" actId="1076"/>
          <ac:spMkLst>
            <pc:docMk/>
            <pc:sldMk cId="1731320834" sldId="266"/>
            <ac:spMk id="5" creationId="{22FCE8A2-F0BA-E358-0A1F-B7BFCEB7858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74" name="Shape 7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51450269"/>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ws.amazon.com/vpc/"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aws.amazon.com/what-is-cloud-computing/" TargetMode="External"/><Relationship Id="rId13" Type="http://schemas.openxmlformats.org/officeDocument/2006/relationships/hyperlink" Target="https://aws.amazon.com/elasticloadbalancing/" TargetMode="External"/><Relationship Id="rId18" Type="http://schemas.openxmlformats.org/officeDocument/2006/relationships/hyperlink" Target="http://docs.aws.amazon.com/AWSEC2/latest/UserGuide/enhanced-networking.html" TargetMode="External"/><Relationship Id="rId3" Type="http://schemas.openxmlformats.org/officeDocument/2006/relationships/hyperlink" Target="https://aws.amazon.com/nosql/" TargetMode="External"/><Relationship Id="rId7" Type="http://schemas.openxmlformats.org/officeDocument/2006/relationships/hyperlink" Target="http://aws.amazon.com/about-aws/global-infrastructure/regional-product-services/" TargetMode="External"/><Relationship Id="rId12" Type="http://schemas.openxmlformats.org/officeDocument/2006/relationships/hyperlink" Target="https://aws.amazon.com/autoscaling/" TargetMode="External"/><Relationship Id="rId17" Type="http://schemas.openxmlformats.org/officeDocument/2006/relationships/hyperlink" Target="https://aws.amazon.com/marketplace" TargetMode="External"/><Relationship Id="rId2" Type="http://schemas.openxmlformats.org/officeDocument/2006/relationships/slide" Target="../slides/slide27.xml"/><Relationship Id="rId16" Type="http://schemas.openxmlformats.org/officeDocument/2006/relationships/hyperlink" Target="https://aws.amazon.com/ec2/run-command" TargetMode="External"/><Relationship Id="rId20" Type="http://schemas.openxmlformats.org/officeDocument/2006/relationships/hyperlink" Target="https://aws.amazon.com/ec2/faqs/" TargetMode="External"/><Relationship Id="rId1" Type="http://schemas.openxmlformats.org/officeDocument/2006/relationships/notesMaster" Target="../notesMasters/notesMaster1.xml"/><Relationship Id="rId6" Type="http://schemas.openxmlformats.org/officeDocument/2006/relationships/hyperlink" Target="https://aws.amazon.com/ec2/sla/" TargetMode="External"/><Relationship Id="rId11" Type="http://schemas.openxmlformats.org/officeDocument/2006/relationships/hyperlink" Target="https://aws.amazon.com/cloudwatch/" TargetMode="External"/><Relationship Id="rId5" Type="http://schemas.openxmlformats.org/officeDocument/2006/relationships/hyperlink" Target="https://aws.amazon.com/ec2/instance-types/" TargetMode="External"/><Relationship Id="rId15" Type="http://schemas.openxmlformats.org/officeDocument/2006/relationships/hyperlink" Target="https://aws.amazon.com/ec2/vm-import/" TargetMode="External"/><Relationship Id="rId10" Type="http://schemas.openxmlformats.org/officeDocument/2006/relationships/hyperlink" Target="https://aws.amazon.com/vpc/" TargetMode="External"/><Relationship Id="rId19" Type="http://schemas.openxmlformats.org/officeDocument/2006/relationships/hyperlink" Target="http://docs.aws.amazon.com/AWSEC2/latest/WindowsGuide/enhanced-networking-windows.html" TargetMode="External"/><Relationship Id="rId4" Type="http://schemas.openxmlformats.org/officeDocument/2006/relationships/hyperlink" Target="https://aws.amazon.com/ebs/" TargetMode="External"/><Relationship Id="rId9" Type="http://schemas.openxmlformats.org/officeDocument/2006/relationships/hyperlink" Target="https://portal.aws.amazon.com/gp/aws/html-forms-controller/contactus/ec2-email-limit-rdns-request" TargetMode="External"/><Relationship Id="rId14" Type="http://schemas.openxmlformats.org/officeDocument/2006/relationships/hyperlink" Target="https://aws.amazon.com/hpc/"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aws.amazon.com/websites/" TargetMode="External"/><Relationship Id="rId3" Type="http://schemas.openxmlformats.org/officeDocument/2006/relationships/hyperlink" Target="https://aws.amazon.com/ec2/instance-types/" TargetMode="External"/><Relationship Id="rId7" Type="http://schemas.openxmlformats.org/officeDocument/2006/relationships/hyperlink" Target="https://aws.amazon.com/mobile/"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aws.amazon.com/ec2/previous-generation/" TargetMode="External"/><Relationship Id="rId5" Type="http://schemas.openxmlformats.org/officeDocument/2006/relationships/hyperlink" Target="https://aws.amazon.com/nosql/" TargetMode="External"/><Relationship Id="rId4" Type="http://schemas.openxmlformats.org/officeDocument/2006/relationships/hyperlink" Target="https://aws.amazon.com/ec2/faq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sqs/"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aws.amazon.com/kms/" TargetMode="External"/><Relationship Id="rId5" Type="http://schemas.openxmlformats.org/officeDocument/2006/relationships/hyperlink" Target="https://aws.amazon.com/lambda/" TargetMode="External"/><Relationship Id="rId4" Type="http://schemas.openxmlformats.org/officeDocument/2006/relationships/hyperlink" Target="https://aws.amazon.com/sn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ws.amazon.com/ec2/" TargetMode="External"/><Relationship Id="rId7" Type="http://schemas.openxmlformats.org/officeDocument/2006/relationships/hyperlink" Target="https://aws.amazon.com/hpc/"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aws.amazon.com/vpc/" TargetMode="External"/><Relationship Id="rId5" Type="http://schemas.openxmlformats.org/officeDocument/2006/relationships/hyperlink" Target="https://aws.amazon.com/sns/" TargetMode="External"/><Relationship Id="rId4" Type="http://schemas.openxmlformats.org/officeDocument/2006/relationships/hyperlink" Target="https://aws.amazon.com/cloudwatch/"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ws.amazon.com/what-is-cloud-computin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aws.amazon.com/vpc/"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aws.amazon.com/cloudwatch/details/" TargetMode="External"/><Relationship Id="rId3" Type="http://schemas.openxmlformats.org/officeDocument/2006/relationships/hyperlink" Target="https://aws.amazon.com/ec2/" TargetMode="External"/><Relationship Id="rId7" Type="http://schemas.openxmlformats.org/officeDocument/2006/relationships/hyperlink" Target="https://aws.amazon.com/cloudwatch/details"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aws.amazon.com/rds/" TargetMode="External"/><Relationship Id="rId5" Type="http://schemas.openxmlformats.org/officeDocument/2006/relationships/hyperlink" Target="https://aws.amazon.com/elasticloadbalancing/" TargetMode="External"/><Relationship Id="rId4" Type="http://schemas.openxmlformats.org/officeDocument/2006/relationships/hyperlink" Target="https://aws.amazon.com/eb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ws.amazon.com/about-aws/globalinfrastructur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onsole.aws.amazon.co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ws.amazon.com/about-aws/global-infrastructure/regional-product-service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amazonaws.cn/e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36cz9buwru1tt.cloudfront.net/pdf/AWS_Security_Whitepaper.pdf"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aws.amazon.com/premiumsuppor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aws.amazon.com/securit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758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US" sz="1200" dirty="0">
                <a:latin typeface="Arial"/>
              </a:rPr>
              <a:t>AWS also provides security groups, which act like built-in firewalls for your virtual servers. You can control how accessible your instances are by configuring security group rules-from totally public to completely private, or somewhere in between. And when your instances reside within a Virtual Private Cloud (VPC) subnet, you can control egress as well as ingress.</a:t>
            </a: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a:rPr>
              <a:t>You can set up security group rules for your EC2 instances to create a traditional multi-tiered web architecture:</a:t>
            </a:r>
          </a:p>
          <a:p>
            <a:r>
              <a:rPr lang="en-US" sz="1200" dirty="0">
                <a:latin typeface="Arial"/>
              </a:rPr>
              <a:t> </a:t>
            </a:r>
          </a:p>
          <a:p>
            <a:r>
              <a:rPr lang="en-US" sz="1200" dirty="0">
                <a:latin typeface="Arial"/>
              </a:rPr>
              <a:t>The web tier security group can accept traffic on port 80/443 from anywhere on the Internet if you select source 0.0.0.0/0. Alternatively, it might make more sense to only accept traffic from a load balancer so that individual clients cannot overload a single server and the load balancer can perform its job.</a:t>
            </a:r>
          </a:p>
          <a:p>
            <a:r>
              <a:rPr lang="en-US" sz="1200" dirty="0">
                <a:latin typeface="Arial"/>
              </a:rPr>
              <a:t> </a:t>
            </a:r>
          </a:p>
          <a:p>
            <a:r>
              <a:rPr lang="en-US" sz="1200" dirty="0">
                <a:latin typeface="Arial"/>
              </a:rPr>
              <a:t>Similarly, the app tier can only accept traffic from the web tier, and the DB tier can only accept traffic from the app tier.</a:t>
            </a:r>
          </a:p>
          <a:p>
            <a:r>
              <a:rPr lang="en-US" sz="1200" dirty="0">
                <a:latin typeface="Arial"/>
              </a:rPr>
              <a:t> </a:t>
            </a:r>
          </a:p>
          <a:p>
            <a:r>
              <a:rPr lang="en-US" sz="1200" dirty="0">
                <a:latin typeface="Arial"/>
              </a:rPr>
              <a:t>Lastly, we have also added a set of rules to allow remote administration over SSH port 22. We have restricted remote access by funneling all traffic through the app tier and allowing access only from a specific IP. After you use SSH to access an app tier server, you can then connect to machines on the web and DB security groups.</a:t>
            </a: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a:rPr>
              <a:t>AWS IAM is a centralized access management tool for users and applications that need access to your AWS resources. IAM allows you to create multiple user accounts within your AWS Account, providing each user with their own unique security credentials and eliminating the need to share passwords or secret keys. It enables you to implement security best practices, such as least privilege, by only granting permission to access the AWS services and resources required for the users to perform their jobs.</a:t>
            </a:r>
          </a:p>
          <a:p>
            <a:endParaRPr lang="en-US" sz="1100" dirty="0">
              <a:latin typeface="Arial"/>
            </a:endParaRPr>
          </a:p>
          <a:p>
            <a:pPr defTabSz="432465">
              <a:defRPr/>
            </a:pPr>
            <a:r>
              <a:rPr lang="en-US" sz="1100" i="1" dirty="0">
                <a:latin typeface="Arial"/>
              </a:rPr>
              <a:t>AWS Identity and Access Management (IAM)</a:t>
            </a:r>
            <a:r>
              <a:rPr lang="en-US" sz="1100" dirty="0">
                <a:latin typeface="Arial"/>
              </a:rPr>
              <a:t>, enables you to securely control access to AWS services and resources for your users. Using IAM, you can create and manage AWS users and groups and use permissions to allow and deny them access to AWS resources. </a:t>
            </a:r>
          </a:p>
          <a:p>
            <a:endParaRPr lang="en-US" sz="1100" dirty="0">
              <a:latin typeface="Arial"/>
            </a:endParaRPr>
          </a:p>
          <a:p>
            <a:endParaRPr lang="en-US" sz="1100" dirty="0">
              <a:latin typeface="Arial"/>
            </a:endParaRPr>
          </a:p>
        </p:txBody>
      </p:sp>
    </p:spTree>
    <p:extLst>
      <p:ext uri="{BB962C8B-B14F-4D97-AF65-F5344CB8AC3E}">
        <p14:creationId xmlns:p14="http://schemas.microsoft.com/office/powerpoint/2010/main" val="1655711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a:rPr>
              <a:t>AWS IAM is a centralized access management tool for users and applications that need access to your AWS resources. IAM allows you to create multiple user accounts within your AWS Account, providing each user with their own unique security credentials and eliminating the need to share passwords or secret keys. It enables you to implement security best practices, such as least privilege, by only granting permission to access the AWS services and resources required for the users to perform their jobs.</a:t>
            </a:r>
          </a:p>
          <a:p>
            <a:endParaRPr lang="en-US" sz="1200" dirty="0">
              <a:latin typeface="Arial"/>
            </a:endParaRPr>
          </a:p>
          <a:p>
            <a:pPr defTabSz="432465">
              <a:defRPr/>
            </a:pPr>
            <a:r>
              <a:rPr lang="en-US" sz="1200" i="1" dirty="0">
                <a:latin typeface="Arial"/>
              </a:rPr>
              <a:t>AWS Identity and Access Management (IAM)</a:t>
            </a:r>
            <a:r>
              <a:rPr lang="en-US" sz="1200" dirty="0">
                <a:latin typeface="Arial"/>
              </a:rPr>
              <a:t>, enables you to securely control access to AWS services and resources for your users. Using IAM, you can create and manage AWS users and groups and use permissions to allow and deny them access to AWS resources. </a:t>
            </a:r>
          </a:p>
          <a:p>
            <a:endParaRPr lang="en-US" sz="1200" dirty="0">
              <a:latin typeface="Arial"/>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a:rPr>
              <a:t>The Amazon Virtual Private Cloud (VPC) service allows you to add another layer of network security to your instances by creating private subnets and even adding an </a:t>
            </a:r>
            <a:r>
              <a:rPr lang="en-US" sz="1100" dirty="0" err="1">
                <a:latin typeface="Arial"/>
              </a:rPr>
              <a:t>IPsec</a:t>
            </a:r>
            <a:r>
              <a:rPr lang="en-US" sz="1100" dirty="0">
                <a:latin typeface="Arial"/>
              </a:rPr>
              <a:t> VPN tunnel between your home network and your AWS VPC. VPC allows you to define your own network topology, including definitions for subnets, network access control lists, Internet gateways, routing tables, and virtual private gateways. The subnets that you create can be defined as either  private or public.</a:t>
            </a:r>
          </a:p>
          <a:p>
            <a:endParaRPr lang="en-US" sz="1100" dirty="0">
              <a:latin typeface="Arial"/>
            </a:endParaRPr>
          </a:p>
          <a:p>
            <a:pPr defTabSz="432465">
              <a:defRPr/>
            </a:pPr>
            <a:r>
              <a:rPr lang="en-US" sz="1100" dirty="0">
                <a:latin typeface="Arial"/>
              </a:rPr>
              <a:t>Learn more about Amazon VPC: </a:t>
            </a:r>
            <a:r>
              <a:rPr lang="en-US" sz="1100" u="sng" dirty="0">
                <a:latin typeface="Arial"/>
                <a:hlinkClick r:id="rId3"/>
              </a:rPr>
              <a:t>http://aws.amazon.com/vpc/</a:t>
            </a:r>
            <a:endParaRPr lang="en-US" sz="1100" u="sng" dirty="0">
              <a:latin typeface="Arial"/>
            </a:endParaRPr>
          </a:p>
          <a:p>
            <a:pPr defTabSz="432465">
              <a:defRPr/>
            </a:pPr>
            <a:endParaRPr lang="en-US" sz="1100" dirty="0">
              <a:latin typeface="Arial"/>
            </a:endParaRPr>
          </a:p>
          <a:p>
            <a:endParaRPr lang="en-US" sz="1100" dirty="0">
              <a:latin typeface="Arial"/>
            </a:endParaRPr>
          </a:p>
        </p:txBody>
      </p:sp>
    </p:spTree>
    <p:extLst>
      <p:ext uri="{BB962C8B-B14F-4D97-AF65-F5344CB8AC3E}">
        <p14:creationId xmlns:p14="http://schemas.microsoft.com/office/powerpoint/2010/main" val="1655711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latin typeface="+mn-lt"/>
                <a:ea typeface="+mn-ea"/>
                <a:cs typeface="+mn-cs"/>
              </a:rPr>
              <a:t>Features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EC2 provides a number of powerful features for building scalable, failure resilient, enterprise class applications.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Amazon Elastic Block Store</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Elastic Block Store (EBS) offers persistent storage for Amazon EC2 instances. Amazon EBS volumes are network-attached, and persist independently from the life of an instance. Amazon EBS volumes are highly available, highly reliable volumes that can be leveraged as an Amazon EC2 instance’s boot partition or attached to a running Amazon EC2 instance as a standard block device. When used as a boot partition, Amazon EC2 instances can be stopped and subsequently restarted, enabling you to only pay for the storage resources used while maintaining your instance’s state. Amazon EBS volumes offer greatly improved durability over local Amazon EC2 instance stores, as Amazon EBS volumes are automatically replicated on the backend (in a single Availability Zone). For those wanting even more durability, Amazon EBS provides the ability to create point-in-time consistent snapshots of your volumes that are then stored in Amazon S3, and automatically replicated across multiple Availability Zones. These snapshots can be used as the starting point for new Amazon EBS volumes, and can protect your data for long term durability. You can also easily share these snapshots with co-workers and other AWS developers. Amazon EBS provides three volume types to best meet the needs of your workloads: General Purpose (SSD), Provisioned IOPS (SSD), and Magnetic. General Purpose (SSD) is the new, SSD-backed, general purpose EBS volume type that we recommend as the default choice for customers. General Purpose (SSD) volumes are suitable for a broad range of workloads, including small to medium sized databases, development and test environments, and boot volumes. Provisioned IOPS (SSD) volumes offer storage with consistent and low-latency performance, and are designed for I/O intensive applications such as large relational or </a:t>
            </a:r>
            <a:r>
              <a:rPr lang="en-IN" sz="1200" b="0" i="0" u="none" strike="noStrike" kern="1200" dirty="0" err="1">
                <a:solidFill>
                  <a:schemeClr val="tx1"/>
                </a:solidFill>
                <a:latin typeface="+mn-lt"/>
                <a:ea typeface="+mn-ea"/>
                <a:cs typeface="+mn-cs"/>
                <a:hlinkClick r:id="rId3"/>
              </a:rPr>
              <a:t>NoSQL</a:t>
            </a:r>
            <a:r>
              <a:rPr lang="en-IN" sz="1200" b="0" i="0" u="none" strike="noStrike" kern="1200" dirty="0">
                <a:solidFill>
                  <a:schemeClr val="tx1"/>
                </a:solidFill>
                <a:latin typeface="+mn-lt"/>
                <a:ea typeface="+mn-ea"/>
                <a:cs typeface="+mn-cs"/>
                <a:hlinkClick r:id="rId3"/>
              </a:rPr>
              <a:t> databases</a:t>
            </a:r>
            <a:r>
              <a:rPr lang="en-IN" sz="1200" b="0" i="0" kern="1200" dirty="0">
                <a:solidFill>
                  <a:schemeClr val="tx1"/>
                </a:solidFill>
                <a:latin typeface="+mn-lt"/>
                <a:ea typeface="+mn-ea"/>
                <a:cs typeface="+mn-cs"/>
              </a:rPr>
              <a:t>. Magnetic volumes provide the lowest cost per gigabyte of all EBS volume types. Magnetic volumes are ideal for workloads where data is accessed infrequently, and applications where the lowest storage cost is important. </a:t>
            </a:r>
            <a:r>
              <a:rPr lang="en-IN" sz="1200" b="0" i="0" kern="1200" dirty="0" err="1">
                <a:solidFill>
                  <a:schemeClr val="tx1"/>
                </a:solidFill>
                <a:latin typeface="+mn-lt"/>
                <a:ea typeface="+mn-ea"/>
                <a:cs typeface="+mn-cs"/>
              </a:rPr>
              <a:t>See</a:t>
            </a:r>
            <a:r>
              <a:rPr lang="en-IN" sz="1200" b="0" i="0" u="none" strike="noStrike" kern="1200" dirty="0" err="1">
                <a:solidFill>
                  <a:schemeClr val="tx1"/>
                </a:solidFill>
                <a:latin typeface="+mn-lt"/>
                <a:ea typeface="+mn-ea"/>
                <a:cs typeface="+mn-cs"/>
                <a:hlinkClick r:id="rId4"/>
              </a:rPr>
              <a:t>Amazon</a:t>
            </a:r>
            <a:r>
              <a:rPr lang="en-IN" sz="1200" b="0" i="0" u="none" strike="noStrike" kern="1200" dirty="0">
                <a:solidFill>
                  <a:schemeClr val="tx1"/>
                </a:solidFill>
                <a:latin typeface="+mn-lt"/>
                <a:ea typeface="+mn-ea"/>
                <a:cs typeface="+mn-cs"/>
                <a:hlinkClick r:id="rId4"/>
              </a:rPr>
              <a:t> Elastic Block Store</a:t>
            </a:r>
            <a:r>
              <a:rPr lang="en-IN" sz="1200" b="0" i="0" kern="1200" dirty="0">
                <a:solidFill>
                  <a:schemeClr val="tx1"/>
                </a:solidFill>
                <a:latin typeface="+mn-lt"/>
                <a:ea typeface="+mn-ea"/>
                <a:cs typeface="+mn-cs"/>
              </a:rPr>
              <a:t> for more details.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EBS-Optimized Instances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For an additional, low, hourly fee, customers can launch selected Amazon EC2 instances types as EBS-optimized instances. For C4, M4, and D2 instances, this feature is enabled by default at no additional cost. EBS-optimized instances enable EC2 instances to fully use the IOPS provisioned on an EBS volume. EBS-optimized instances deliver dedicated throughput between Amazon EC2 and Amazon EBS, with options between 500 and 4,000 Megabits per second (Mbps) depending on the instance type used. The dedicated throughput minimizes contention between Amazon EBS I/O and other traffic from your EC2 instance, providing the best performance for your EBS volumes. EBS-optimized instances are designed for use with both Standard and Provisioned IOPS Amazon EBS volumes. When attached to EBS-optimized instances, Provisioned IOPS volumes can achieve single digit millisecond latencies and are designed to deliver within 10% of the provisioned IOPS performance 99.9% of the time. We recommend using Provisioned IOPS volumes with EBS-optimized instances or instances that support cluster networking for applications with high storage I/O requirements. For more information about the instance types that can be launched as EBS-Optimized instances, see </a:t>
            </a:r>
            <a:r>
              <a:rPr lang="en-IN" sz="1200" b="0" i="0" u="none" strike="noStrike" kern="1200" dirty="0">
                <a:solidFill>
                  <a:schemeClr val="tx1"/>
                </a:solidFill>
                <a:latin typeface="+mn-lt"/>
                <a:ea typeface="+mn-ea"/>
                <a:cs typeface="+mn-cs"/>
                <a:hlinkClick r:id="rId5"/>
              </a:rPr>
              <a:t>Amazon EC2 Instance Types</a:t>
            </a:r>
            <a:r>
              <a:rPr lang="en-IN" sz="1200" b="0" i="0" kern="1200" dirty="0">
                <a:solidFill>
                  <a:schemeClr val="tx1"/>
                </a:solidFill>
                <a:latin typeface="+mn-lt"/>
                <a:ea typeface="+mn-ea"/>
                <a:cs typeface="+mn-cs"/>
              </a:rPr>
              <a:t>.</a:t>
            </a:r>
          </a:p>
          <a:p>
            <a:r>
              <a:rPr lang="en-IN" sz="1200" b="0" i="0" u="none" strike="noStrike" kern="1200" dirty="0">
                <a:solidFill>
                  <a:schemeClr val="tx1"/>
                </a:solidFill>
                <a:latin typeface="+mn-lt"/>
                <a:ea typeface="+mn-ea"/>
                <a:cs typeface="+mn-cs"/>
              </a:rPr>
              <a:t>Multiple Locations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EC2 provides the ability to place instances in multiple locations. Amazon EC2 locations are composed of Regions and Availability Zones. Availability Zones are distinct locations that are engineered to be insulated from failures in other Availability Zones and provide inexpensive, low latency network connectivity to other Availability Zones in the same Region. By launching instances in separate Availability Zones, you can protect your applications from failure of a single location. Regions consist of one or more Availability Zones, are geographically dispersed, and will be in separate geographic areas or countries. </a:t>
            </a:r>
            <a:r>
              <a:rPr lang="en-IN" sz="1200" b="0" i="0" kern="1200" dirty="0" err="1">
                <a:solidFill>
                  <a:schemeClr val="tx1"/>
                </a:solidFill>
                <a:latin typeface="+mn-lt"/>
                <a:ea typeface="+mn-ea"/>
                <a:cs typeface="+mn-cs"/>
              </a:rPr>
              <a:t>The</a:t>
            </a:r>
            <a:r>
              <a:rPr lang="en-IN" sz="1200" b="0" i="0" u="none" strike="noStrike" kern="1200" dirty="0" err="1">
                <a:solidFill>
                  <a:schemeClr val="tx1"/>
                </a:solidFill>
                <a:latin typeface="+mn-lt"/>
                <a:ea typeface="+mn-ea"/>
                <a:cs typeface="+mn-cs"/>
                <a:hlinkClick r:id="rId6"/>
              </a:rPr>
              <a:t>Amazon</a:t>
            </a:r>
            <a:r>
              <a:rPr lang="en-IN" sz="1200" b="0" i="0" u="none" strike="noStrike" kern="1200" dirty="0">
                <a:solidFill>
                  <a:schemeClr val="tx1"/>
                </a:solidFill>
                <a:latin typeface="+mn-lt"/>
                <a:ea typeface="+mn-ea"/>
                <a:cs typeface="+mn-cs"/>
                <a:hlinkClick r:id="rId6"/>
              </a:rPr>
              <a:t> EC2 Service Level Agreement</a:t>
            </a:r>
            <a:r>
              <a:rPr lang="en-IN" sz="1200" b="0" i="0" kern="1200" dirty="0">
                <a:solidFill>
                  <a:schemeClr val="tx1"/>
                </a:solidFill>
                <a:latin typeface="+mn-lt"/>
                <a:ea typeface="+mn-ea"/>
                <a:cs typeface="+mn-cs"/>
              </a:rPr>
              <a:t> commitment is 99.95% availability for each Amazon EC2 Region. Please refer to </a:t>
            </a:r>
            <a:r>
              <a:rPr lang="en-IN" sz="1200" b="0" i="0" u="none" strike="noStrike" kern="1200" dirty="0">
                <a:solidFill>
                  <a:schemeClr val="tx1"/>
                </a:solidFill>
                <a:latin typeface="+mn-lt"/>
                <a:ea typeface="+mn-ea"/>
                <a:cs typeface="+mn-cs"/>
                <a:hlinkClick r:id="rId7"/>
              </a:rPr>
              <a:t>Regional Products and Services</a:t>
            </a:r>
            <a:r>
              <a:rPr lang="en-IN" sz="1200" b="0" i="0" kern="1200" dirty="0">
                <a:solidFill>
                  <a:schemeClr val="tx1"/>
                </a:solidFill>
                <a:latin typeface="+mn-lt"/>
                <a:ea typeface="+mn-ea"/>
                <a:cs typeface="+mn-cs"/>
              </a:rPr>
              <a:t> for more details of our product and service availability by region.</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Elastic IP Addresses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Elastic IP addresses are static IP addresses designed for dynamic </a:t>
            </a:r>
            <a:r>
              <a:rPr lang="en-IN" sz="1200" b="0" i="0" u="none" strike="noStrike" kern="1200" dirty="0">
                <a:solidFill>
                  <a:schemeClr val="tx1"/>
                </a:solidFill>
                <a:latin typeface="+mn-lt"/>
                <a:ea typeface="+mn-ea"/>
                <a:cs typeface="+mn-cs"/>
                <a:hlinkClick r:id="rId8"/>
              </a:rPr>
              <a:t>cloud computing</a:t>
            </a:r>
            <a:r>
              <a:rPr lang="en-IN" sz="1200" b="0" i="0" kern="1200" dirty="0">
                <a:solidFill>
                  <a:schemeClr val="tx1"/>
                </a:solidFill>
                <a:latin typeface="+mn-lt"/>
                <a:ea typeface="+mn-ea"/>
                <a:cs typeface="+mn-cs"/>
              </a:rPr>
              <a:t>. An Elastic IP address is associated with your account not a particular instance, and you control that address until you choose to explicitly release it. Unlike traditional static IP addresses, however, Elastic IP addresses allow you to mask instance or Availability Zone failures by programmatically remapping your public IP addresses to any instance in your account. Rather than waiting on a data technician to reconfigure or replace your host, or waiting for DNS to propagate to all of your customers, Amazon EC2 enables you to engineer around problems with your instance or software by quickly remapping your Elastic IP address to a replacement instance. In addition, you can optionally configure the reverse DNS record of any of your Elastic IP addresses by filling out this </a:t>
            </a:r>
            <a:r>
              <a:rPr lang="en-IN" sz="1200" b="0" i="0" u="none" strike="noStrike" kern="1200" dirty="0">
                <a:solidFill>
                  <a:schemeClr val="tx1"/>
                </a:solidFill>
                <a:latin typeface="+mn-lt"/>
                <a:ea typeface="+mn-ea"/>
                <a:cs typeface="+mn-cs"/>
                <a:hlinkClick r:id="rId9"/>
              </a:rPr>
              <a:t>form</a:t>
            </a:r>
            <a:r>
              <a:rPr lang="en-IN" sz="1200" b="0" i="0" kern="1200" dirty="0">
                <a:solidFill>
                  <a:schemeClr val="tx1"/>
                </a:solidFill>
                <a:latin typeface="+mn-lt"/>
                <a:ea typeface="+mn-ea"/>
                <a:cs typeface="+mn-cs"/>
              </a:rPr>
              <a:t>.</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Amazon Virtual Private Cloud</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Virtual Private Cloud (Amazon VPC) lets you provision a logically isolated section of the Amazon Web Services (AWS) Cloud where you can launch AWS resources in a virtual network that you define. You have complete control over your virtual networking environment, including selection of your own IP address range, creation of subnets, and configuration of route tables and network gateways. You can also create a Hardware Virtual Private Network (VPN) connection between your corporate </a:t>
            </a:r>
            <a:r>
              <a:rPr lang="en-IN" sz="1200" b="0" i="0" kern="1200" dirty="0" err="1">
                <a:solidFill>
                  <a:schemeClr val="tx1"/>
                </a:solidFill>
                <a:latin typeface="+mn-lt"/>
                <a:ea typeface="+mn-ea"/>
                <a:cs typeface="+mn-cs"/>
              </a:rPr>
              <a:t>datacenter</a:t>
            </a:r>
            <a:r>
              <a:rPr lang="en-IN" sz="1200" b="0" i="0" kern="1200" dirty="0">
                <a:solidFill>
                  <a:schemeClr val="tx1"/>
                </a:solidFill>
                <a:latin typeface="+mn-lt"/>
                <a:ea typeface="+mn-ea"/>
                <a:cs typeface="+mn-cs"/>
              </a:rPr>
              <a:t> and your VPC and leverage the AWS cloud as an extension of your corporate </a:t>
            </a:r>
            <a:r>
              <a:rPr lang="en-IN" sz="1200" b="0" i="0" kern="1200" dirty="0" err="1">
                <a:solidFill>
                  <a:schemeClr val="tx1"/>
                </a:solidFill>
                <a:latin typeface="+mn-lt"/>
                <a:ea typeface="+mn-ea"/>
                <a:cs typeface="+mn-cs"/>
              </a:rPr>
              <a:t>datacenter</a:t>
            </a:r>
            <a:r>
              <a:rPr lang="en-IN" sz="1200" b="0" i="0" kern="1200" dirty="0">
                <a:solidFill>
                  <a:schemeClr val="tx1"/>
                </a:solidFill>
                <a:latin typeface="+mn-lt"/>
                <a:ea typeface="+mn-ea"/>
                <a:cs typeface="+mn-cs"/>
              </a:rPr>
              <a:t>. See </a:t>
            </a:r>
            <a:r>
              <a:rPr lang="en-IN" sz="1200" b="0" i="0" u="none" strike="noStrike" kern="1200" dirty="0">
                <a:solidFill>
                  <a:schemeClr val="tx1"/>
                </a:solidFill>
                <a:latin typeface="+mn-lt"/>
                <a:ea typeface="+mn-ea"/>
                <a:cs typeface="+mn-cs"/>
                <a:hlinkClick r:id="rId10"/>
              </a:rPr>
              <a:t>Amazon Virtual Private Cloud</a:t>
            </a:r>
            <a:r>
              <a:rPr lang="en-IN" sz="1200" b="0" i="0" kern="1200" dirty="0">
                <a:solidFill>
                  <a:schemeClr val="tx1"/>
                </a:solidFill>
                <a:latin typeface="+mn-lt"/>
                <a:ea typeface="+mn-ea"/>
                <a:cs typeface="+mn-cs"/>
              </a:rPr>
              <a:t> for more details.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Amazon </a:t>
            </a:r>
            <a:r>
              <a:rPr lang="en-IN" sz="1200" b="0" i="0" u="none" strike="noStrike" kern="1200" dirty="0" err="1">
                <a:solidFill>
                  <a:schemeClr val="tx1"/>
                </a:solidFill>
                <a:latin typeface="+mn-lt"/>
                <a:ea typeface="+mn-ea"/>
                <a:cs typeface="+mn-cs"/>
              </a:rPr>
              <a:t>CloudWatch</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is a web service that provides monitoring for AWS cloud resources and applications, starting with Amazon EC2. It provides you with visibility into resource utilization, operational performance, and overall demand patterns—including metrics such as CPU utilization, disk reads and writes, and network traffic. You can get statistics, view graphs, and set alarms for your metric data. To use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simply select the Amazon EC2 instances that you’d like to monitor. You can also supply your own business or application metric data.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will begin aggregating and storing monitoring data that can be accessed using web service APIs or Command Line Tools. See </a:t>
            </a:r>
            <a:r>
              <a:rPr lang="en-IN" sz="1200" b="0" i="0" u="none" strike="noStrike" kern="1200" dirty="0">
                <a:solidFill>
                  <a:schemeClr val="tx1"/>
                </a:solidFill>
                <a:latin typeface="+mn-lt"/>
                <a:ea typeface="+mn-ea"/>
                <a:cs typeface="+mn-cs"/>
                <a:hlinkClick r:id="rId11"/>
              </a:rPr>
              <a:t>Amazon </a:t>
            </a:r>
            <a:r>
              <a:rPr lang="en-IN" sz="1200" b="0" i="0" u="none" strike="noStrike" kern="1200" dirty="0" err="1">
                <a:solidFill>
                  <a:schemeClr val="tx1"/>
                </a:solidFill>
                <a:latin typeface="+mn-lt"/>
                <a:ea typeface="+mn-ea"/>
                <a:cs typeface="+mn-cs"/>
                <a:hlinkClick r:id="rId11"/>
              </a:rPr>
              <a:t>CloudWatch</a:t>
            </a:r>
            <a:r>
              <a:rPr lang="en-IN" sz="1200" b="0" i="0" kern="1200" dirty="0">
                <a:solidFill>
                  <a:schemeClr val="tx1"/>
                </a:solidFill>
                <a:latin typeface="+mn-lt"/>
                <a:ea typeface="+mn-ea"/>
                <a:cs typeface="+mn-cs"/>
              </a:rPr>
              <a:t> for more details.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Auto Scaling</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Auto Scaling allows you to automatically scale your Amazon EC2 capacity up or down according to conditions you define. With Auto Scaling, you can ensure that the number of Amazon EC2 instances you’re using scales up seamlessly during demand spikes to maintain performance, and scales down automatically during demand lulls to minimize costs. Auto Scaling is particularly well suited for applications that experience hourly, daily, or weekly variability in usage. Auto Scaling is enabled by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and available at no additional charge beyond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fees. See </a:t>
            </a:r>
            <a:r>
              <a:rPr lang="en-IN" sz="1200" b="0" i="0" u="none" strike="noStrike" kern="1200" dirty="0">
                <a:solidFill>
                  <a:schemeClr val="tx1"/>
                </a:solidFill>
                <a:latin typeface="+mn-lt"/>
                <a:ea typeface="+mn-ea"/>
                <a:cs typeface="+mn-cs"/>
                <a:hlinkClick r:id="rId12"/>
              </a:rPr>
              <a:t>Auto Scaling</a:t>
            </a:r>
            <a:r>
              <a:rPr lang="en-IN" sz="1200" b="0" i="0" kern="1200" dirty="0">
                <a:solidFill>
                  <a:schemeClr val="tx1"/>
                </a:solidFill>
                <a:latin typeface="+mn-lt"/>
                <a:ea typeface="+mn-ea"/>
                <a:cs typeface="+mn-cs"/>
              </a:rPr>
              <a:t> for more details.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Elastic Load Balancing</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Elastic Load Balancing automatically distributes incoming application traffic across multiple Amazon EC2 instances. It enables you to achieve even greater fault tolerance in your applications, seamlessly providing the amount of load balancing capacity needed in response to incoming application traffic. Elastic Load Balancing detects unhealthy instances within a pool and automatically reroutes traffic to healthy instances until the unhealthy instances have been restored. You can enable Elastic Load Balancing within a single Availability Zone or across multiple zones for even more consistent application performance.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can be used to capture a specific Elastic Load Balancer’s operational metrics, such as request count and request latency, at no additional cost beyond Elastic Load Balancing fees. See </a:t>
            </a:r>
            <a:r>
              <a:rPr lang="en-IN" sz="1200" b="0" i="0" u="none" strike="noStrike" kern="1200" dirty="0">
                <a:solidFill>
                  <a:schemeClr val="tx1"/>
                </a:solidFill>
                <a:latin typeface="+mn-lt"/>
                <a:ea typeface="+mn-ea"/>
                <a:cs typeface="+mn-cs"/>
                <a:hlinkClick r:id="rId13"/>
              </a:rPr>
              <a:t>Elastic Load Balancing</a:t>
            </a:r>
            <a:r>
              <a:rPr lang="en-IN" sz="1200" b="0" i="0" kern="1200" dirty="0">
                <a:solidFill>
                  <a:schemeClr val="tx1"/>
                </a:solidFill>
                <a:latin typeface="+mn-lt"/>
                <a:ea typeface="+mn-ea"/>
                <a:cs typeface="+mn-cs"/>
              </a:rPr>
              <a:t> for more details.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High Performance Computing (HPC) Clusters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Customers with complex computational workloads such as tightly coupled parallel processes, or with applications sensitive to network performance, can achieve the same high compute and network performance provided by custom-built infrastructure while benefiting from the elasticity, flexibility and cost advantages of Amazon EC2. Cluster Compute, Cluster GPU, and High Memory Cluster instances have been specifically engineered to provide high-performance network capability and can be programmatically launched into clusters – allowing applications to get the low-latency network performance required for tightly coupled, node-to-node communication. Cluster instances also provide significantly increased throughput making them well suited for customer applications that need to perform network-intensive operations. </a:t>
            </a:r>
            <a:r>
              <a:rPr lang="en-IN" sz="1200" b="0" i="0" u="none" strike="noStrike" kern="1200" dirty="0">
                <a:solidFill>
                  <a:schemeClr val="tx1"/>
                </a:solidFill>
                <a:latin typeface="+mn-lt"/>
                <a:ea typeface="+mn-ea"/>
                <a:cs typeface="+mn-cs"/>
                <a:hlinkClick r:id="rId14"/>
              </a:rPr>
              <a:t>Learn more about how Amazon EC2 and other AWS services can be used for HPC Applications</a:t>
            </a:r>
            <a:r>
              <a:rPr lang="en-IN" sz="1200" b="0" i="0" kern="1200" dirty="0">
                <a:solidFill>
                  <a:schemeClr val="tx1"/>
                </a:solidFill>
                <a:latin typeface="+mn-lt"/>
                <a:ea typeface="+mn-ea"/>
                <a:cs typeface="+mn-cs"/>
              </a:rPr>
              <a:t>.</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GPU Instances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Customers requiring high parallel performance capability will benefit from GPU instances, which provide access to NVIDIA </a:t>
            </a:r>
            <a:r>
              <a:rPr lang="en-IN" sz="1200" b="0" i="0" kern="1200" dirty="0" err="1">
                <a:solidFill>
                  <a:schemeClr val="tx1"/>
                </a:solidFill>
                <a:latin typeface="+mn-lt"/>
                <a:ea typeface="+mn-ea"/>
                <a:cs typeface="+mn-cs"/>
              </a:rPr>
              <a:t>GPUs</a:t>
            </a:r>
            <a:r>
              <a:rPr lang="en-IN" sz="1200" b="0" i="0" kern="1200" dirty="0">
                <a:solidFill>
                  <a:schemeClr val="tx1"/>
                </a:solidFill>
                <a:latin typeface="+mn-lt"/>
                <a:ea typeface="+mn-ea"/>
                <a:cs typeface="+mn-cs"/>
              </a:rPr>
              <a:t> each with up to 1,536 CUDA cores and 4GB of video memory. With the latest driver releases, these </a:t>
            </a:r>
            <a:r>
              <a:rPr lang="en-IN" sz="1200" b="0" i="0" kern="1200" dirty="0" err="1">
                <a:solidFill>
                  <a:schemeClr val="tx1"/>
                </a:solidFill>
                <a:latin typeface="+mn-lt"/>
                <a:ea typeface="+mn-ea"/>
                <a:cs typeface="+mn-cs"/>
              </a:rPr>
              <a:t>GPUs</a:t>
            </a:r>
            <a:r>
              <a:rPr lang="en-IN" sz="1200" b="0" i="0" kern="1200" dirty="0">
                <a:solidFill>
                  <a:schemeClr val="tx1"/>
                </a:solidFill>
                <a:latin typeface="+mn-lt"/>
                <a:ea typeface="+mn-ea"/>
                <a:cs typeface="+mn-cs"/>
              </a:rPr>
              <a:t> provide support for OpenGL, DirectX, CUDA, </a:t>
            </a:r>
            <a:r>
              <a:rPr lang="en-IN" sz="1200" b="0" i="0" kern="1200" dirty="0" err="1">
                <a:solidFill>
                  <a:schemeClr val="tx1"/>
                </a:solidFill>
                <a:latin typeface="+mn-lt"/>
                <a:ea typeface="+mn-ea"/>
                <a:cs typeface="+mn-cs"/>
              </a:rPr>
              <a:t>OpenCL</a:t>
            </a:r>
            <a:r>
              <a:rPr lang="en-IN" sz="1200" b="0" i="0" kern="1200" dirty="0">
                <a:solidFill>
                  <a:schemeClr val="tx1"/>
                </a:solidFill>
                <a:latin typeface="+mn-lt"/>
                <a:ea typeface="+mn-ea"/>
                <a:cs typeface="+mn-cs"/>
              </a:rPr>
              <a:t>, and the GRID SDK. GPU instances are ideally suited for 3D graphics applications, including game streaming, and compute workloads, including computational chemistry, financial </a:t>
            </a:r>
            <a:r>
              <a:rPr lang="en-IN" sz="1200" b="0" i="0" kern="1200" dirty="0" err="1">
                <a:solidFill>
                  <a:schemeClr val="tx1"/>
                </a:solidFill>
                <a:latin typeface="+mn-lt"/>
                <a:ea typeface="+mn-ea"/>
                <a:cs typeface="+mn-cs"/>
              </a:rPr>
              <a:t>modeling</a:t>
            </a:r>
            <a:r>
              <a:rPr lang="en-IN" sz="1200" b="0" i="0" kern="1200" dirty="0">
                <a:solidFill>
                  <a:schemeClr val="tx1"/>
                </a:solidFill>
                <a:latin typeface="+mn-lt"/>
                <a:ea typeface="+mn-ea"/>
                <a:cs typeface="+mn-cs"/>
              </a:rPr>
              <a:t>, and engineering design. </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High I/O Instances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Customers requiring very high, low latency, random I/O access to their data can benefit from High I/O instances. High I/O instances are an Amazon EC2 instance type that can provide customers with random I/O rates over 100,000 IOPS. High I/O instances are backed by Solid State Disk (SSD) technology and are ideally suited for customers running very high performance </a:t>
            </a:r>
            <a:r>
              <a:rPr lang="en-IN" sz="1200" b="0" i="0" kern="1200" dirty="0" err="1">
                <a:solidFill>
                  <a:schemeClr val="tx1"/>
                </a:solidFill>
                <a:latin typeface="+mn-lt"/>
                <a:ea typeface="+mn-ea"/>
                <a:cs typeface="+mn-cs"/>
              </a:rPr>
              <a:t>NoSQL</a:t>
            </a:r>
            <a:r>
              <a:rPr lang="en-IN" sz="1200" b="0" i="0" kern="1200" dirty="0">
                <a:solidFill>
                  <a:schemeClr val="tx1"/>
                </a:solidFill>
                <a:latin typeface="+mn-lt"/>
                <a:ea typeface="+mn-ea"/>
                <a:cs typeface="+mn-cs"/>
              </a:rPr>
              <a:t> and relational databases. See </a:t>
            </a:r>
            <a:r>
              <a:rPr lang="en-IN" sz="1200" b="0" i="0" u="none" strike="noStrike" kern="1200" dirty="0">
                <a:solidFill>
                  <a:schemeClr val="tx1"/>
                </a:solidFill>
                <a:latin typeface="+mn-lt"/>
                <a:ea typeface="+mn-ea"/>
                <a:cs typeface="+mn-cs"/>
                <a:hlinkClick r:id="rId5"/>
              </a:rPr>
              <a:t>Amazon EC2 Instance Types</a:t>
            </a:r>
            <a:r>
              <a:rPr lang="en-IN" sz="1200" b="0" i="0" kern="1200" dirty="0">
                <a:solidFill>
                  <a:schemeClr val="tx1"/>
                </a:solidFill>
                <a:latin typeface="+mn-lt"/>
                <a:ea typeface="+mn-ea"/>
                <a:cs typeface="+mn-cs"/>
              </a:rPr>
              <a:t> to find out more about High I/O instances.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Dense Storage Instances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Customers requiring very high storage density per instance, and high sequential I/O for data-intensive applications like Massively Parallel Processing (MPP) data warehouse, </a:t>
            </a:r>
            <a:r>
              <a:rPr lang="en-IN" sz="1200" b="0" i="0" kern="1200" dirty="0" err="1">
                <a:solidFill>
                  <a:schemeClr val="tx1"/>
                </a:solidFill>
                <a:latin typeface="+mn-lt"/>
                <a:ea typeface="+mn-ea"/>
                <a:cs typeface="+mn-cs"/>
              </a:rPr>
              <a:t>MapReduce</a:t>
            </a:r>
            <a:r>
              <a:rPr lang="en-IN" sz="1200" b="0" i="0" kern="1200" dirty="0">
                <a:solidFill>
                  <a:schemeClr val="tx1"/>
                </a:solidFill>
                <a:latin typeface="+mn-lt"/>
                <a:ea typeface="+mn-ea"/>
                <a:cs typeface="+mn-cs"/>
              </a:rPr>
              <a:t> and </a:t>
            </a:r>
            <a:r>
              <a:rPr lang="en-IN" sz="1200" b="0" i="0" kern="1200" dirty="0" err="1">
                <a:solidFill>
                  <a:schemeClr val="tx1"/>
                </a:solidFill>
                <a:latin typeface="+mn-lt"/>
                <a:ea typeface="+mn-ea"/>
                <a:cs typeface="+mn-cs"/>
              </a:rPr>
              <a:t>Hadoop</a:t>
            </a:r>
            <a:r>
              <a:rPr lang="en-IN" sz="1200" b="0" i="0" kern="1200" dirty="0">
                <a:solidFill>
                  <a:schemeClr val="tx1"/>
                </a:solidFill>
                <a:latin typeface="+mn-lt"/>
                <a:ea typeface="+mn-ea"/>
                <a:cs typeface="+mn-cs"/>
              </a:rPr>
              <a:t> distributed computing, and log and data processing can benefit from Dense Storage instances. Dense Storage instances are an Amazon EC2 instance type that can provide customers with sequential I/O throughout of up to 3.9 GB/s and provide customers with up to 48 TB of instance storage across 24 hard disk drives. </a:t>
            </a:r>
            <a:r>
              <a:rPr lang="en-IN" sz="1200" b="0" i="0" kern="1200" dirty="0" err="1">
                <a:solidFill>
                  <a:schemeClr val="tx1"/>
                </a:solidFill>
                <a:latin typeface="+mn-lt"/>
                <a:ea typeface="+mn-ea"/>
                <a:cs typeface="+mn-cs"/>
              </a:rPr>
              <a:t>See</a:t>
            </a:r>
            <a:r>
              <a:rPr lang="en-IN" sz="1200" b="0" i="0" u="none" strike="noStrike" kern="1200" dirty="0" err="1">
                <a:solidFill>
                  <a:schemeClr val="tx1"/>
                </a:solidFill>
                <a:latin typeface="+mn-lt"/>
                <a:ea typeface="+mn-ea"/>
                <a:cs typeface="+mn-cs"/>
                <a:hlinkClick r:id="rId5"/>
              </a:rPr>
              <a:t>Amazon</a:t>
            </a:r>
            <a:r>
              <a:rPr lang="en-IN" sz="1200" b="0" i="0" u="none" strike="noStrike" kern="1200" dirty="0">
                <a:solidFill>
                  <a:schemeClr val="tx1"/>
                </a:solidFill>
                <a:latin typeface="+mn-lt"/>
                <a:ea typeface="+mn-ea"/>
                <a:cs typeface="+mn-cs"/>
                <a:hlinkClick r:id="rId5"/>
              </a:rPr>
              <a:t> EC2 Instance Types</a:t>
            </a:r>
            <a:r>
              <a:rPr lang="en-IN" sz="1200" b="0" i="0" kern="1200" dirty="0">
                <a:solidFill>
                  <a:schemeClr val="tx1"/>
                </a:solidFill>
                <a:latin typeface="+mn-lt"/>
                <a:ea typeface="+mn-ea"/>
                <a:cs typeface="+mn-cs"/>
              </a:rPr>
              <a:t> to find out more about Dense Storage instances.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VM Import/Export</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VM Import/Export enables you to easily import virtual machine images from your existing environment to Amazon EC2 instances and export them back at any time. By importing virtual machines as ready to use EC2 instances, you can leverage your existing investments in virtual machines that meet your IT security, configuration management, and compliance requirements. You can export your previously imported EC2 instances back to your on-premise environment at any time. This offering is available at no additional charge beyond standard usage charges for Amazon EC2 and Amazon S3. </a:t>
            </a:r>
            <a:r>
              <a:rPr lang="en-IN" sz="1200" b="0" i="0" u="none" strike="noStrike" kern="1200" dirty="0">
                <a:solidFill>
                  <a:schemeClr val="tx1"/>
                </a:solidFill>
                <a:latin typeface="+mn-lt"/>
                <a:ea typeface="+mn-ea"/>
                <a:cs typeface="+mn-cs"/>
                <a:hlinkClick r:id="rId15"/>
              </a:rPr>
              <a:t>Learn more about VM Import/Export</a:t>
            </a:r>
            <a:r>
              <a:rPr lang="en-IN" sz="1200" b="0" i="0" kern="1200" dirty="0">
                <a:solidFill>
                  <a:schemeClr val="tx1"/>
                </a:solidFill>
                <a:latin typeface="+mn-lt"/>
                <a:ea typeface="+mn-ea"/>
                <a:cs typeface="+mn-cs"/>
              </a:rPr>
              <a:t>.</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Run Command</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Run Command is a feature that enables you to securely manage the configuration of your Amazon EC2 Windows instances. Using Run Command provides a simple way of automating common administrative tasks like executing scripts, running </a:t>
            </a:r>
            <a:r>
              <a:rPr lang="en-IN" sz="1200" b="0" i="0" kern="1200" dirty="0" err="1">
                <a:solidFill>
                  <a:schemeClr val="tx1"/>
                </a:solidFill>
                <a:latin typeface="+mn-lt"/>
                <a:ea typeface="+mn-ea"/>
                <a:cs typeface="+mn-cs"/>
              </a:rPr>
              <a:t>PowerShell</a:t>
            </a:r>
            <a:r>
              <a:rPr lang="en-IN" sz="1200" b="0" i="0" kern="1200" dirty="0">
                <a:solidFill>
                  <a:schemeClr val="tx1"/>
                </a:solidFill>
                <a:latin typeface="+mn-lt"/>
                <a:ea typeface="+mn-ea"/>
                <a:cs typeface="+mn-cs"/>
              </a:rPr>
              <a:t> commands, installing software or patches, and more. Run Command allows you to perform these commands across multiple instances and provides visibility into the results, making it easy to manage configuration change across fleets of instances. Run Command is available at no addition charge beyond the standard usage charges for Amazon EC2, Amazon S3, and other AWS services you may use. </a:t>
            </a:r>
            <a:r>
              <a:rPr lang="en-IN" sz="1200" b="0" i="0" u="none" strike="noStrike" kern="1200" dirty="0">
                <a:solidFill>
                  <a:schemeClr val="tx1"/>
                </a:solidFill>
                <a:latin typeface="+mn-lt"/>
                <a:ea typeface="+mn-ea"/>
                <a:cs typeface="+mn-cs"/>
                <a:hlinkClick r:id="rId16"/>
              </a:rPr>
              <a:t>Learn more about Run Command</a:t>
            </a:r>
            <a:r>
              <a:rPr lang="en-IN" sz="1200" b="0" i="0" kern="1200" dirty="0">
                <a:solidFill>
                  <a:schemeClr val="tx1"/>
                </a:solidFill>
                <a:latin typeface="+mn-lt"/>
                <a:ea typeface="+mn-ea"/>
                <a:cs typeface="+mn-cs"/>
              </a:rPr>
              <a:t>.</a:t>
            </a:r>
          </a:p>
          <a:p>
            <a:r>
              <a:rPr lang="en-IN" sz="1200" b="0" i="0" u="none" strike="noStrike" kern="1200" dirty="0">
                <a:solidFill>
                  <a:schemeClr val="tx1"/>
                </a:solidFill>
                <a:latin typeface="+mn-lt"/>
                <a:ea typeface="+mn-ea"/>
                <a:cs typeface="+mn-cs"/>
              </a:rPr>
              <a:t>AWS Marketplace</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AWS Marketplace is an online store that helps you find, buy and quickly deploy software that runs on AWS. You can use AWS Marketplace’s 1-Click deployment to quickly launch pre-configured software and be charged for what you use, by the hour or month. AWS handles billing and payments, and software charges appear on your AWS bill. </a:t>
            </a:r>
            <a:r>
              <a:rPr lang="en-IN" sz="1200" b="0" i="0" u="none" strike="noStrike" kern="1200" dirty="0">
                <a:solidFill>
                  <a:schemeClr val="tx1"/>
                </a:solidFill>
                <a:latin typeface="+mn-lt"/>
                <a:ea typeface="+mn-ea"/>
                <a:cs typeface="+mn-cs"/>
                <a:hlinkClick r:id="rId17"/>
              </a:rPr>
              <a:t>Learn more about AWS Marketplace</a:t>
            </a:r>
            <a:r>
              <a:rPr lang="en-IN" sz="1200" b="0" i="0" kern="1200" dirty="0">
                <a:solidFill>
                  <a:schemeClr val="tx1"/>
                </a:solidFill>
                <a:latin typeface="+mn-lt"/>
                <a:ea typeface="+mn-ea"/>
                <a:cs typeface="+mn-cs"/>
              </a:rPr>
              <a:t>.</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Enhanced Networking</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Enhanced Networking enables you to get significantly higher packet per second (PPS) performance, lower network jitter and lower latencies. This feature uses a new network virtualization stack that provides higher I/O performance and lower CPU utilization compared to traditional implementations. In order to take advantage of Enhanced Networking, you should launch an HVM AMI in VPC, and install the appropriate driver. Enhanced Networking is currently supported in R3, C3, C4, M4, D2, and I2 instances. For instructions on how to enable Enhanced Networking on EC2 instances, see the </a:t>
            </a:r>
            <a:r>
              <a:rPr lang="en-IN" sz="1200" b="0" i="0" u="none" strike="noStrike" kern="1200" dirty="0">
                <a:solidFill>
                  <a:schemeClr val="tx1"/>
                </a:solidFill>
                <a:latin typeface="+mn-lt"/>
                <a:ea typeface="+mn-ea"/>
                <a:cs typeface="+mn-cs"/>
                <a:hlinkClick r:id="rId18"/>
              </a:rPr>
              <a:t>Enhanced Networking on Linux</a:t>
            </a:r>
            <a:r>
              <a:rPr lang="en-IN" sz="1200" b="0" i="0" kern="1200" dirty="0">
                <a:solidFill>
                  <a:schemeClr val="tx1"/>
                </a:solidFill>
                <a:latin typeface="+mn-lt"/>
                <a:ea typeface="+mn-ea"/>
                <a:cs typeface="+mn-cs"/>
              </a:rPr>
              <a:t> </a:t>
            </a:r>
            <a:r>
              <a:rPr lang="en-IN" sz="1200" b="0" i="0" kern="1200" dirty="0" err="1">
                <a:solidFill>
                  <a:schemeClr val="tx1"/>
                </a:solidFill>
                <a:latin typeface="+mn-lt"/>
                <a:ea typeface="+mn-ea"/>
                <a:cs typeface="+mn-cs"/>
              </a:rPr>
              <a:t>and</a:t>
            </a:r>
            <a:r>
              <a:rPr lang="en-IN" sz="1200" b="0" i="0" u="none" strike="noStrike" kern="1200" dirty="0" err="1">
                <a:solidFill>
                  <a:schemeClr val="tx1"/>
                </a:solidFill>
                <a:latin typeface="+mn-lt"/>
                <a:ea typeface="+mn-ea"/>
                <a:cs typeface="+mn-cs"/>
                <a:hlinkClick r:id="rId19"/>
              </a:rPr>
              <a:t>Enhanced</a:t>
            </a:r>
            <a:r>
              <a:rPr lang="en-IN" sz="1200" b="0" i="0" u="none" strike="noStrike" kern="1200" dirty="0">
                <a:solidFill>
                  <a:schemeClr val="tx1"/>
                </a:solidFill>
                <a:latin typeface="+mn-lt"/>
                <a:ea typeface="+mn-ea"/>
                <a:cs typeface="+mn-cs"/>
                <a:hlinkClick r:id="rId19"/>
              </a:rPr>
              <a:t> Networking on Windows</a:t>
            </a:r>
            <a:r>
              <a:rPr lang="en-IN" sz="1200" b="0" i="0" kern="1200" dirty="0">
                <a:solidFill>
                  <a:schemeClr val="tx1"/>
                </a:solidFill>
                <a:latin typeface="+mn-lt"/>
                <a:ea typeface="+mn-ea"/>
                <a:cs typeface="+mn-cs"/>
              </a:rPr>
              <a:t> tutorials. To learn more about this feature, check out the </a:t>
            </a:r>
            <a:r>
              <a:rPr lang="en-IN" sz="1200" b="0" i="0" u="none" strike="noStrike" kern="1200" dirty="0">
                <a:solidFill>
                  <a:schemeClr val="tx1"/>
                </a:solidFill>
                <a:latin typeface="+mn-lt"/>
                <a:ea typeface="+mn-ea"/>
                <a:cs typeface="+mn-cs"/>
                <a:hlinkClick r:id="rId20"/>
              </a:rPr>
              <a:t>Enhanced Networking FAQ</a:t>
            </a:r>
            <a:r>
              <a:rPr lang="en-IN" sz="1200" b="0" i="0" kern="1200" dirty="0">
                <a:solidFill>
                  <a:schemeClr val="tx1"/>
                </a:solidFill>
                <a:latin typeface="+mn-lt"/>
                <a:ea typeface="+mn-ea"/>
                <a:cs typeface="+mn-cs"/>
              </a:rPr>
              <a:t> section.</a:t>
            </a:r>
          </a:p>
        </p:txBody>
      </p:sp>
    </p:spTree>
    <p:extLst>
      <p:ext uri="{BB962C8B-B14F-4D97-AF65-F5344CB8AC3E}">
        <p14:creationId xmlns:p14="http://schemas.microsoft.com/office/powerpoint/2010/main" val="1655711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IN" sz="1200" b="0" i="0" kern="1200" dirty="0">
                <a:solidFill>
                  <a:schemeClr val="tx1"/>
                </a:solidFill>
                <a:latin typeface="+mn-lt"/>
                <a:ea typeface="+mn-ea"/>
                <a:cs typeface="+mn-cs"/>
              </a:rPr>
              <a:t>Amazon EC2 provides a wide selection of instance types optimized to fit different use cases. Instance types comprise varying combinations of CPU, memory, storage, and networking capacity and give you the flexibility to choose the appropriate mix of resources for your applications. Each instance type includes one or more instance sizes, allowing you to scale your resources to the requirements of your target workload.</a:t>
            </a:r>
          </a:p>
          <a:p>
            <a:r>
              <a:rPr lang="en-IN" sz="1200" b="0" u="none" strike="noStrike" kern="1200" dirty="0">
                <a:solidFill>
                  <a:schemeClr val="tx1"/>
                </a:solidFill>
                <a:latin typeface="+mn-lt"/>
                <a:ea typeface="+mn-ea"/>
                <a:cs typeface="+mn-cs"/>
              </a:rPr>
              <a:t>General Purpose</a:t>
            </a:r>
            <a:endParaRPr lang="en-IN" sz="1200" b="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T2</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T2 instances are </a:t>
            </a:r>
            <a:r>
              <a:rPr lang="en-IN" sz="1200" u="none" strike="noStrike" kern="1200" dirty="0" err="1">
                <a:solidFill>
                  <a:schemeClr val="tx1"/>
                </a:solidFill>
                <a:latin typeface="+mn-lt"/>
                <a:ea typeface="+mn-ea"/>
                <a:cs typeface="+mn-cs"/>
                <a:hlinkClick r:id="rId3"/>
              </a:rPr>
              <a:t>Burstable</a:t>
            </a:r>
            <a:r>
              <a:rPr lang="en-IN" sz="1200" u="none" strike="noStrike" kern="1200" dirty="0">
                <a:solidFill>
                  <a:schemeClr val="tx1"/>
                </a:solidFill>
                <a:latin typeface="+mn-lt"/>
                <a:ea typeface="+mn-ea"/>
                <a:cs typeface="+mn-cs"/>
                <a:hlinkClick r:id="rId3"/>
              </a:rPr>
              <a:t> Performance </a:t>
            </a:r>
            <a:r>
              <a:rPr lang="en-IN" sz="1200" u="none" strike="noStrike" kern="1200" dirty="0" err="1">
                <a:solidFill>
                  <a:schemeClr val="tx1"/>
                </a:solidFill>
                <a:latin typeface="+mn-lt"/>
                <a:ea typeface="+mn-ea"/>
                <a:cs typeface="+mn-cs"/>
                <a:hlinkClick r:id="rId3"/>
              </a:rPr>
              <a:t>Instances</a:t>
            </a:r>
            <a:r>
              <a:rPr lang="en-IN" sz="1200" kern="1200" dirty="0" err="1">
                <a:solidFill>
                  <a:schemeClr val="tx1"/>
                </a:solidFill>
                <a:latin typeface="+mn-lt"/>
                <a:ea typeface="+mn-ea"/>
                <a:cs typeface="+mn-cs"/>
              </a:rPr>
              <a:t>that</a:t>
            </a:r>
            <a:r>
              <a:rPr lang="en-IN" sz="1200" kern="1200" dirty="0">
                <a:solidFill>
                  <a:schemeClr val="tx1"/>
                </a:solidFill>
                <a:latin typeface="+mn-lt"/>
                <a:ea typeface="+mn-ea"/>
                <a:cs typeface="+mn-cs"/>
              </a:rPr>
              <a:t> provide a baseline level of CPU performance with the ability to burst above the baseline. The baseline performance and ability to burst are governed by CPU Credits. Each T2 instance receives CPU Credits continuously at a set rate depending on the instance size.  T2 instances accrue CPU Credits when they are idle, and use CPU credits when they are active.  T2 instances are a good choice for workloads that don’t use the full CPU often or consistently, but occasionally need to burst (e.g. web servers, developer environments and small databases). For more information </a:t>
            </a:r>
            <a:r>
              <a:rPr lang="en-IN" sz="1200" kern="1200" dirty="0" err="1">
                <a:solidFill>
                  <a:schemeClr val="tx1"/>
                </a:solidFill>
                <a:latin typeface="+mn-lt"/>
                <a:ea typeface="+mn-ea"/>
                <a:cs typeface="+mn-cs"/>
              </a:rPr>
              <a:t>see</a:t>
            </a:r>
            <a:r>
              <a:rPr lang="en-IN" sz="1200" u="none" strike="noStrike" kern="1200" dirty="0" err="1">
                <a:solidFill>
                  <a:schemeClr val="tx1"/>
                </a:solidFill>
                <a:latin typeface="+mn-lt"/>
                <a:ea typeface="+mn-ea"/>
                <a:cs typeface="+mn-cs"/>
                <a:hlinkClick r:id="rId3"/>
              </a:rPr>
              <a:t>Burstable</a:t>
            </a:r>
            <a:r>
              <a:rPr lang="en-IN" sz="1200" u="none" strike="noStrike" kern="1200" dirty="0">
                <a:solidFill>
                  <a:schemeClr val="tx1"/>
                </a:solidFill>
                <a:latin typeface="+mn-lt"/>
                <a:ea typeface="+mn-ea"/>
                <a:cs typeface="+mn-cs"/>
                <a:hlinkClick r:id="rId3"/>
              </a:rPr>
              <a:t> Performance Instances</a:t>
            </a:r>
            <a:r>
              <a:rPr lang="en-IN" sz="1200" kern="1200" dirty="0">
                <a:solidFill>
                  <a:schemeClr val="tx1"/>
                </a:solidFill>
                <a:latin typeface="+mn-lt"/>
                <a:ea typeface="+mn-ea"/>
                <a:cs typeface="+mn-cs"/>
              </a:rPr>
              <a:t>.</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Processors with Turbo up to 3.3GHz</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kern="1200" dirty="0" err="1">
                <a:solidFill>
                  <a:schemeClr val="tx1"/>
                </a:solidFill>
                <a:latin typeface="+mn-lt"/>
                <a:ea typeface="+mn-ea"/>
                <a:cs typeface="+mn-cs"/>
              </a:rPr>
              <a:t>Burstable</a:t>
            </a:r>
            <a:r>
              <a:rPr lang="en-IN" sz="1200" kern="1200" dirty="0">
                <a:solidFill>
                  <a:schemeClr val="tx1"/>
                </a:solidFill>
                <a:latin typeface="+mn-lt"/>
                <a:ea typeface="+mn-ea"/>
                <a:cs typeface="+mn-cs"/>
              </a:rPr>
              <a:t> CPU, governed by CPU Credits, and consistent baseline performance</a:t>
            </a:r>
          </a:p>
          <a:p>
            <a:r>
              <a:rPr lang="en-IN" sz="1200" kern="1200" dirty="0">
                <a:solidFill>
                  <a:schemeClr val="tx1"/>
                </a:solidFill>
                <a:latin typeface="+mn-lt"/>
                <a:ea typeface="+mn-ea"/>
                <a:cs typeface="+mn-cs"/>
              </a:rPr>
              <a:t>Lowest-cost general purpose instance type, and Free Tier eligible (t2.micro only)</a:t>
            </a:r>
          </a:p>
          <a:p>
            <a:r>
              <a:rPr lang="en-IN" sz="1200" kern="1200" dirty="0">
                <a:solidFill>
                  <a:schemeClr val="tx1"/>
                </a:solidFill>
                <a:latin typeface="+mn-lt"/>
                <a:ea typeface="+mn-ea"/>
                <a:cs typeface="+mn-cs"/>
              </a:rPr>
              <a:t>Balance of compute, memory, and network resources</a:t>
            </a:r>
          </a:p>
          <a:p>
            <a:r>
              <a:rPr lang="en-IN" dirty="0" err="1"/>
              <a:t>ModelvCPUCPU</a:t>
            </a:r>
            <a:r>
              <a:rPr lang="en-IN" dirty="0"/>
              <a:t> Credits / hour</a:t>
            </a:r>
            <a:br>
              <a:rPr lang="en-IN" dirty="0"/>
            </a:br>
            <a:r>
              <a:rPr lang="en-IN" dirty="0" err="1"/>
              <a:t>Mem</a:t>
            </a:r>
            <a:r>
              <a:rPr lang="en-IN" dirty="0"/>
              <a:t> (</a:t>
            </a:r>
            <a:r>
              <a:rPr lang="en-IN" dirty="0" err="1"/>
              <a:t>GiB</a:t>
            </a:r>
            <a:r>
              <a:rPr lang="en-IN" dirty="0"/>
              <a:t>) Storage</a:t>
            </a:r>
            <a:br>
              <a:rPr lang="en-IN" dirty="0"/>
            </a:br>
            <a:r>
              <a:rPr lang="en-IN" dirty="0"/>
              <a:t>t2.nano130.5EBS-Onlyt2.micro161EBS-Only</a:t>
            </a:r>
            <a:br>
              <a:rPr lang="en-IN" dirty="0"/>
            </a:br>
            <a:r>
              <a:rPr lang="en-IN" dirty="0"/>
              <a:t>t2.small1122EBS-Only</a:t>
            </a:r>
            <a:br>
              <a:rPr lang="en-IN" dirty="0"/>
            </a:br>
            <a:r>
              <a:rPr lang="en-IN" dirty="0"/>
              <a:t>t2.medium2244EBS-Only</a:t>
            </a:r>
            <a:br>
              <a:rPr lang="en-IN" dirty="0"/>
            </a:br>
            <a:r>
              <a:rPr lang="en-IN" dirty="0"/>
              <a:t>t2.large2368EBS-Only</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Development environments, build servers, code repositories, low-traffic websites and web applications, micro services, early product experiments, small databases.</a:t>
            </a:r>
          </a:p>
          <a:p>
            <a:r>
              <a:rPr lang="en-IN" sz="1200" b="0" u="none" strike="noStrike" kern="1200" dirty="0">
                <a:solidFill>
                  <a:schemeClr val="tx1"/>
                </a:solidFill>
                <a:latin typeface="+mn-lt"/>
                <a:ea typeface="+mn-ea"/>
                <a:cs typeface="+mn-cs"/>
              </a:rPr>
              <a:t>M4</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M4 instances are the latest generation of General Purpose Instances. This family provides a balance of compute, memory, and network resources, and it is a good choice for many applications.</a:t>
            </a: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2.4 GHz Intel Xeon® E5-2676 v3 (</a:t>
            </a:r>
            <a:r>
              <a:rPr lang="en-IN" sz="1200" kern="1200" dirty="0" err="1">
                <a:solidFill>
                  <a:schemeClr val="tx1"/>
                </a:solidFill>
                <a:latin typeface="+mn-lt"/>
                <a:ea typeface="+mn-ea"/>
                <a:cs typeface="+mn-cs"/>
              </a:rPr>
              <a:t>Haswell</a:t>
            </a:r>
            <a:r>
              <a:rPr lang="en-IN" sz="1200" kern="1200" dirty="0">
                <a:solidFill>
                  <a:schemeClr val="tx1"/>
                </a:solidFill>
                <a:latin typeface="+mn-lt"/>
                <a:ea typeface="+mn-ea"/>
                <a:cs typeface="+mn-cs"/>
              </a:rPr>
              <a:t>) processors</a:t>
            </a:r>
          </a:p>
          <a:p>
            <a:r>
              <a:rPr lang="en-IN" sz="1200" kern="1200" dirty="0">
                <a:solidFill>
                  <a:schemeClr val="tx1"/>
                </a:solidFill>
                <a:latin typeface="+mn-lt"/>
                <a:ea typeface="+mn-ea"/>
                <a:cs typeface="+mn-cs"/>
              </a:rPr>
              <a:t>EBS-optimized by default at no additional cost</a:t>
            </a:r>
          </a:p>
          <a:p>
            <a:r>
              <a:rPr lang="en-IN" sz="1200" kern="1200" dirty="0">
                <a:solidFill>
                  <a:schemeClr val="tx1"/>
                </a:solidFill>
                <a:latin typeface="+mn-lt"/>
                <a:ea typeface="+mn-ea"/>
                <a:cs typeface="+mn-cs"/>
              </a:rPr>
              <a:t>Support for Enhanced Networking</a:t>
            </a:r>
          </a:p>
          <a:p>
            <a:r>
              <a:rPr lang="en-IN" sz="1200" kern="1200" dirty="0">
                <a:solidFill>
                  <a:schemeClr val="tx1"/>
                </a:solidFill>
                <a:latin typeface="+mn-lt"/>
                <a:ea typeface="+mn-ea"/>
                <a:cs typeface="+mn-cs"/>
              </a:rPr>
              <a:t>Balance of compute, memory, and network resources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dirty="0" err="1"/>
              <a:t>ModelvCPUMem</a:t>
            </a:r>
            <a:r>
              <a:rPr lang="en-IN" dirty="0"/>
              <a:t> (</a:t>
            </a:r>
            <a:r>
              <a:rPr lang="en-IN" dirty="0" err="1"/>
              <a:t>GiB</a:t>
            </a:r>
            <a:r>
              <a:rPr lang="en-IN" dirty="0"/>
              <a:t>)SSD Storage (GB)Dedicated EBS Throughput (Mbps)m4.large2</a:t>
            </a:r>
            <a:br>
              <a:rPr lang="en-IN" dirty="0"/>
            </a:br>
            <a:r>
              <a:rPr lang="en-IN" dirty="0"/>
              <a:t>8EBS-only</a:t>
            </a:r>
            <a:br>
              <a:rPr lang="en-IN" dirty="0"/>
            </a:br>
            <a:r>
              <a:rPr lang="en-IN" dirty="0"/>
              <a:t>450</a:t>
            </a:r>
          </a:p>
          <a:p>
            <a:r>
              <a:rPr lang="en-IN" dirty="0"/>
              <a:t>m4.xlarge4</a:t>
            </a:r>
            <a:br>
              <a:rPr lang="en-IN" dirty="0"/>
            </a:br>
            <a:r>
              <a:rPr lang="en-IN" dirty="0"/>
              <a:t>16EBS-only</a:t>
            </a:r>
            <a:br>
              <a:rPr lang="en-IN" dirty="0"/>
            </a:br>
            <a:r>
              <a:rPr lang="en-IN" dirty="0"/>
              <a:t>750</a:t>
            </a:r>
          </a:p>
          <a:p>
            <a:r>
              <a:rPr lang="en-IN" dirty="0"/>
              <a:t>m4.2xlarge8</a:t>
            </a:r>
            <a:br>
              <a:rPr lang="en-IN" dirty="0"/>
            </a:br>
            <a:r>
              <a:rPr lang="en-IN" dirty="0"/>
              <a:t>32</a:t>
            </a:r>
            <a:br>
              <a:rPr lang="en-IN" dirty="0"/>
            </a:br>
            <a:r>
              <a:rPr lang="en-IN" dirty="0"/>
              <a:t>EBS-only1,000</a:t>
            </a:r>
          </a:p>
          <a:p>
            <a:r>
              <a:rPr lang="en-IN" dirty="0"/>
              <a:t>m4.4xlarge16</a:t>
            </a:r>
            <a:br>
              <a:rPr lang="en-IN" dirty="0"/>
            </a:br>
            <a:r>
              <a:rPr lang="en-IN" dirty="0"/>
              <a:t>64</a:t>
            </a:r>
            <a:br>
              <a:rPr lang="en-IN" dirty="0"/>
            </a:br>
            <a:r>
              <a:rPr lang="en-IN" dirty="0"/>
              <a:t>EBS-only2,000</a:t>
            </a:r>
          </a:p>
          <a:p>
            <a:r>
              <a:rPr lang="en-IN" dirty="0"/>
              <a:t>m4.10xlarge</a:t>
            </a:r>
            <a:br>
              <a:rPr lang="en-IN" dirty="0"/>
            </a:br>
            <a:r>
              <a:rPr lang="en-IN" dirty="0"/>
              <a:t>40</a:t>
            </a:r>
            <a:br>
              <a:rPr lang="en-IN" dirty="0"/>
            </a:br>
            <a:r>
              <a:rPr lang="en-IN" dirty="0"/>
              <a:t>160</a:t>
            </a:r>
            <a:br>
              <a:rPr lang="en-IN" dirty="0"/>
            </a:br>
            <a:r>
              <a:rPr lang="en-IN" dirty="0"/>
              <a:t>EBS-only4,000</a:t>
            </a:r>
          </a:p>
          <a:p>
            <a:r>
              <a:rPr lang="en-IN" sz="1200" b="0" u="none" strike="noStrike" kern="1200" dirty="0">
                <a:solidFill>
                  <a:schemeClr val="tx1"/>
                </a:solidFill>
                <a:latin typeface="+mn-lt"/>
                <a:ea typeface="+mn-ea"/>
                <a:cs typeface="+mn-cs"/>
              </a:rPr>
              <a:t>M3</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This family includes the M3 instance types and provides a balance of compute, memory, and network resources, and it is a good choice for many applications.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E5-2670 v2 (Ivy Bridge) Processors*</a:t>
            </a:r>
          </a:p>
          <a:p>
            <a:r>
              <a:rPr lang="en-IN" sz="1200" kern="1200" dirty="0">
                <a:solidFill>
                  <a:schemeClr val="tx1"/>
                </a:solidFill>
                <a:latin typeface="+mn-lt"/>
                <a:ea typeface="+mn-ea"/>
                <a:cs typeface="+mn-cs"/>
              </a:rPr>
              <a:t>SSD-based instance storage for fast I/O performance</a:t>
            </a:r>
          </a:p>
          <a:p>
            <a:r>
              <a:rPr lang="en-IN" sz="1200" kern="1200" dirty="0">
                <a:solidFill>
                  <a:schemeClr val="tx1"/>
                </a:solidFill>
                <a:latin typeface="+mn-lt"/>
                <a:ea typeface="+mn-ea"/>
                <a:cs typeface="+mn-cs"/>
              </a:rPr>
              <a:t>Balance of compute, memory, and network resources</a:t>
            </a:r>
          </a:p>
          <a:p>
            <a:r>
              <a:rPr lang="en-IN" dirty="0" err="1"/>
              <a:t>ModelvCPUMem</a:t>
            </a:r>
            <a:r>
              <a:rPr lang="en-IN" dirty="0"/>
              <a:t> (</a:t>
            </a:r>
            <a:r>
              <a:rPr lang="en-IN" dirty="0" err="1"/>
              <a:t>GiB</a:t>
            </a:r>
            <a:r>
              <a:rPr lang="en-IN" dirty="0"/>
              <a:t>)SSD Storage (GB)m3.medium13.751 x 4 m3.large27.51 x 32m3.xlarge4152 x 40m3.2xlarge8302 x 80 </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Small and mid-size databases, data processing tasks that require additional memory, caching fleets, and for running backend servers for SAP, Microsoft SharePoint, cluster computing, and other enterprise applications.</a:t>
            </a:r>
          </a:p>
          <a:p>
            <a:r>
              <a:rPr lang="en-IN" sz="1200" kern="1200" dirty="0">
                <a:solidFill>
                  <a:schemeClr val="tx1"/>
                </a:solidFill>
                <a:latin typeface="+mn-lt"/>
                <a:ea typeface="+mn-ea"/>
                <a:cs typeface="+mn-cs"/>
              </a:rPr>
              <a:t>*M3 instances may also launch as an Intel Xeon E5-2670 (Sandy Bridge) Processor running at 2.6 GHz.</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Compute Optimized</a:t>
            </a:r>
            <a:endParaRPr lang="en-IN" sz="1200" b="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C4</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C4 instances are the latest generation of Compute-optimized instances, featuring the highest performing processors and the lowest price/compute performance in EC2.</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E5-2666 v3 (</a:t>
            </a:r>
            <a:r>
              <a:rPr lang="en-IN" sz="1200" kern="1200" dirty="0" err="1">
                <a:solidFill>
                  <a:schemeClr val="tx1"/>
                </a:solidFill>
                <a:latin typeface="+mn-lt"/>
                <a:ea typeface="+mn-ea"/>
                <a:cs typeface="+mn-cs"/>
              </a:rPr>
              <a:t>Haswell</a:t>
            </a:r>
            <a:r>
              <a:rPr lang="en-IN" sz="1200" kern="1200" dirty="0">
                <a:solidFill>
                  <a:schemeClr val="tx1"/>
                </a:solidFill>
                <a:latin typeface="+mn-lt"/>
                <a:ea typeface="+mn-ea"/>
                <a:cs typeface="+mn-cs"/>
              </a:rPr>
              <a:t>) processors optimized specifically for EC2</a:t>
            </a:r>
          </a:p>
          <a:p>
            <a:r>
              <a:rPr lang="en-IN" sz="1200" kern="1200" dirty="0">
                <a:solidFill>
                  <a:schemeClr val="tx1"/>
                </a:solidFill>
                <a:latin typeface="+mn-lt"/>
                <a:ea typeface="+mn-ea"/>
                <a:cs typeface="+mn-cs"/>
              </a:rPr>
              <a:t>EBS-optimized by default and at no additional cost</a:t>
            </a:r>
          </a:p>
          <a:p>
            <a:r>
              <a:rPr lang="en-IN" sz="1200" kern="1200" dirty="0">
                <a:solidFill>
                  <a:schemeClr val="tx1"/>
                </a:solidFill>
                <a:latin typeface="+mn-lt"/>
                <a:ea typeface="+mn-ea"/>
                <a:cs typeface="+mn-cs"/>
              </a:rPr>
              <a:t>Ability to control processor C-state and P-state configuration on the c4.8xlarge instance type</a:t>
            </a:r>
          </a:p>
          <a:p>
            <a:r>
              <a:rPr lang="en-IN" sz="1200" kern="1200" dirty="0">
                <a:solidFill>
                  <a:schemeClr val="tx1"/>
                </a:solidFill>
                <a:latin typeface="+mn-lt"/>
                <a:ea typeface="+mn-ea"/>
                <a:cs typeface="+mn-cs"/>
              </a:rPr>
              <a:t>Support for </a:t>
            </a:r>
            <a:r>
              <a:rPr lang="en-IN" sz="1200" u="none" strike="noStrike" kern="1200" dirty="0">
                <a:solidFill>
                  <a:schemeClr val="tx1"/>
                </a:solidFill>
                <a:latin typeface="+mn-lt"/>
                <a:ea typeface="+mn-ea"/>
                <a:cs typeface="+mn-cs"/>
                <a:hlinkClick r:id="rId3"/>
              </a:rPr>
              <a:t>Enhanced Networking</a:t>
            </a:r>
            <a:r>
              <a:rPr lang="en-IN" sz="1200" kern="1200" dirty="0">
                <a:solidFill>
                  <a:schemeClr val="tx1"/>
                </a:solidFill>
                <a:latin typeface="+mn-lt"/>
                <a:ea typeface="+mn-ea"/>
                <a:cs typeface="+mn-cs"/>
              </a:rPr>
              <a:t> and Clustering</a:t>
            </a:r>
          </a:p>
          <a:p>
            <a:r>
              <a:rPr lang="en-IN" dirty="0" err="1"/>
              <a:t>ModelvCPUMem</a:t>
            </a:r>
            <a:r>
              <a:rPr lang="en-IN" dirty="0"/>
              <a:t> (</a:t>
            </a:r>
            <a:r>
              <a:rPr lang="en-IN" dirty="0" err="1"/>
              <a:t>GiB</a:t>
            </a:r>
            <a:r>
              <a:rPr lang="en-IN" dirty="0"/>
              <a:t>)Storage</a:t>
            </a:r>
            <a:br>
              <a:rPr lang="en-IN" dirty="0"/>
            </a:br>
            <a:r>
              <a:rPr lang="en-IN" dirty="0"/>
              <a:t>Dedicated EBS</a:t>
            </a:r>
            <a:br>
              <a:rPr lang="en-IN" dirty="0"/>
            </a:br>
            <a:r>
              <a:rPr lang="en-IN" dirty="0"/>
              <a:t>Throughput</a:t>
            </a:r>
            <a:br>
              <a:rPr lang="en-IN" dirty="0"/>
            </a:br>
            <a:r>
              <a:rPr lang="en-IN" dirty="0"/>
              <a:t>(Mbps)</a:t>
            </a:r>
            <a:br>
              <a:rPr lang="en-IN" dirty="0"/>
            </a:br>
            <a:r>
              <a:rPr lang="en-IN" dirty="0"/>
              <a:t>c4.large23.75EBS-Only500</a:t>
            </a:r>
            <a:br>
              <a:rPr lang="en-IN" dirty="0"/>
            </a:br>
            <a:r>
              <a:rPr lang="en-IN" dirty="0"/>
              <a:t>c4.xlarge47.5EBS-Only750</a:t>
            </a:r>
            <a:br>
              <a:rPr lang="en-IN" dirty="0"/>
            </a:br>
            <a:r>
              <a:rPr lang="en-IN" dirty="0"/>
              <a:t>c4.2xlarge815EBS-Only1,000</a:t>
            </a:r>
            <a:br>
              <a:rPr lang="en-IN" dirty="0"/>
            </a:br>
            <a:r>
              <a:rPr lang="en-IN" dirty="0"/>
              <a:t>c4.4xlarge1630EBS-Only2,000</a:t>
            </a:r>
            <a:br>
              <a:rPr lang="en-IN" dirty="0"/>
            </a:br>
            <a:r>
              <a:rPr lang="en-IN" dirty="0"/>
              <a:t>c4.8xlarge3660EBS-Only4,000</a:t>
            </a:r>
            <a:br>
              <a:rPr lang="en-IN" dirty="0"/>
            </a:br>
            <a:endParaRPr lang="en-IN" dirty="0"/>
          </a:p>
          <a:p>
            <a:r>
              <a:rPr lang="en-IN" sz="1200" b="0" u="none" strike="noStrike" kern="1200" dirty="0">
                <a:solidFill>
                  <a:schemeClr val="tx1"/>
                </a:solidFill>
                <a:latin typeface="+mn-lt"/>
                <a:ea typeface="+mn-ea"/>
                <a:cs typeface="+mn-cs"/>
              </a:rPr>
              <a:t>C3</a:t>
            </a:r>
            <a:endParaRPr lang="en-IN" sz="1200" b="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E5-2680 v2 (Ivy Bridge) Processors</a:t>
            </a:r>
          </a:p>
          <a:p>
            <a:r>
              <a:rPr lang="en-IN" sz="1200" kern="1200" dirty="0">
                <a:solidFill>
                  <a:schemeClr val="tx1"/>
                </a:solidFill>
                <a:latin typeface="+mn-lt"/>
                <a:ea typeface="+mn-ea"/>
                <a:cs typeface="+mn-cs"/>
              </a:rPr>
              <a:t>Support for </a:t>
            </a:r>
            <a:r>
              <a:rPr lang="en-IN" sz="1200" u="none" strike="noStrike" kern="1200" dirty="0">
                <a:solidFill>
                  <a:schemeClr val="tx1"/>
                </a:solidFill>
                <a:latin typeface="+mn-lt"/>
                <a:ea typeface="+mn-ea"/>
                <a:cs typeface="+mn-cs"/>
                <a:hlinkClick r:id="rId3"/>
              </a:rPr>
              <a:t>Enhanced Networking</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Support for clustering</a:t>
            </a:r>
          </a:p>
          <a:p>
            <a:r>
              <a:rPr lang="en-IN" sz="1200" kern="1200" dirty="0">
                <a:solidFill>
                  <a:schemeClr val="tx1"/>
                </a:solidFill>
                <a:latin typeface="+mn-lt"/>
                <a:ea typeface="+mn-ea"/>
                <a:cs typeface="+mn-cs"/>
              </a:rPr>
              <a:t>SSD-backed instance storage</a:t>
            </a:r>
          </a:p>
          <a:p>
            <a:r>
              <a:rPr lang="en-IN" dirty="0" err="1"/>
              <a:t>ModelvCPUMem</a:t>
            </a:r>
            <a:r>
              <a:rPr lang="en-IN" dirty="0"/>
              <a:t> (</a:t>
            </a:r>
            <a:r>
              <a:rPr lang="en-IN" dirty="0" err="1"/>
              <a:t>GiB</a:t>
            </a:r>
            <a:r>
              <a:rPr lang="en-IN" dirty="0"/>
              <a:t>)SSD Storage  (GB)c3.large23.752 x 16c3.xlarge47.52 x 40c3.2xlarge8152 x 80c3.4xlarge16302 x 160c3.8xlarge32602 x 320</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performance front-end fleets, web-servers, batch processing, distributed analytics, high performance science and engineering applications, ad serving, MMO gaming, and video-encoding.</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Memory Optimized</a:t>
            </a:r>
            <a:endParaRPr lang="en-IN" sz="1200" b="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R3</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R3 instances are optimized for memory-intensive applications and have the lowest cost per </a:t>
            </a:r>
            <a:r>
              <a:rPr lang="en-IN" sz="1200" kern="1200" dirty="0" err="1">
                <a:solidFill>
                  <a:schemeClr val="tx1"/>
                </a:solidFill>
                <a:latin typeface="+mn-lt"/>
                <a:ea typeface="+mn-ea"/>
                <a:cs typeface="+mn-cs"/>
              </a:rPr>
              <a:t>GiB</a:t>
            </a:r>
            <a:r>
              <a:rPr lang="en-IN" sz="1200" kern="1200" dirty="0">
                <a:solidFill>
                  <a:schemeClr val="tx1"/>
                </a:solidFill>
                <a:latin typeface="+mn-lt"/>
                <a:ea typeface="+mn-ea"/>
                <a:cs typeface="+mn-cs"/>
              </a:rPr>
              <a:t> of RAM among Amazon EC2 instance types.</a:t>
            </a: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E5-2670 v2 (Ivy Bridge) Processors</a:t>
            </a:r>
          </a:p>
          <a:p>
            <a:r>
              <a:rPr lang="en-IN" sz="1200" kern="1200" dirty="0">
                <a:solidFill>
                  <a:schemeClr val="tx1"/>
                </a:solidFill>
                <a:latin typeface="+mn-lt"/>
                <a:ea typeface="+mn-ea"/>
                <a:cs typeface="+mn-cs"/>
              </a:rPr>
              <a:t>Lowest price point per </a:t>
            </a:r>
            <a:r>
              <a:rPr lang="en-IN" sz="1200" kern="1200" dirty="0" err="1">
                <a:solidFill>
                  <a:schemeClr val="tx1"/>
                </a:solidFill>
                <a:latin typeface="+mn-lt"/>
                <a:ea typeface="+mn-ea"/>
                <a:cs typeface="+mn-cs"/>
              </a:rPr>
              <a:t>GiB</a:t>
            </a:r>
            <a:r>
              <a:rPr lang="en-IN" sz="1200" kern="1200" dirty="0">
                <a:solidFill>
                  <a:schemeClr val="tx1"/>
                </a:solidFill>
                <a:latin typeface="+mn-lt"/>
                <a:ea typeface="+mn-ea"/>
                <a:cs typeface="+mn-cs"/>
              </a:rPr>
              <a:t> of RAM</a:t>
            </a:r>
          </a:p>
          <a:p>
            <a:r>
              <a:rPr lang="en-IN" sz="1200" kern="1200" dirty="0">
                <a:solidFill>
                  <a:schemeClr val="tx1"/>
                </a:solidFill>
                <a:latin typeface="+mn-lt"/>
                <a:ea typeface="+mn-ea"/>
                <a:cs typeface="+mn-cs"/>
              </a:rPr>
              <a:t>SSD Storage</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Support for </a:t>
            </a:r>
            <a:r>
              <a:rPr lang="en-IN" sz="1200" u="none" strike="noStrike" kern="1200" dirty="0">
                <a:solidFill>
                  <a:schemeClr val="tx1"/>
                </a:solidFill>
                <a:latin typeface="+mn-lt"/>
                <a:ea typeface="+mn-ea"/>
                <a:cs typeface="+mn-cs"/>
                <a:hlinkClick r:id="rId4"/>
              </a:rPr>
              <a:t>Enhanced Networking</a:t>
            </a:r>
            <a:endParaRPr lang="en-IN" sz="1200" kern="1200" dirty="0">
              <a:solidFill>
                <a:schemeClr val="tx1"/>
              </a:solidFill>
              <a:latin typeface="+mn-lt"/>
              <a:ea typeface="+mn-ea"/>
              <a:cs typeface="+mn-cs"/>
            </a:endParaRPr>
          </a:p>
          <a:p>
            <a:r>
              <a:rPr lang="en-IN" dirty="0" err="1"/>
              <a:t>ModelvCPUMem</a:t>
            </a:r>
            <a:r>
              <a:rPr lang="en-IN" dirty="0"/>
              <a:t> (</a:t>
            </a:r>
            <a:r>
              <a:rPr lang="en-IN" dirty="0" err="1"/>
              <a:t>GiB</a:t>
            </a:r>
            <a:r>
              <a:rPr lang="en-IN" dirty="0"/>
              <a:t>)SSD Storage (GB)r3.large215.251 x 32</a:t>
            </a:r>
            <a:br>
              <a:rPr lang="en-IN" dirty="0"/>
            </a:br>
            <a:r>
              <a:rPr lang="en-IN" dirty="0"/>
              <a:t>r3.xlarge430.51 x 80</a:t>
            </a:r>
            <a:br>
              <a:rPr lang="en-IN" dirty="0"/>
            </a:br>
            <a:r>
              <a:rPr lang="en-IN" dirty="0"/>
              <a:t>r3.2xlarge8611 x 160</a:t>
            </a:r>
            <a:br>
              <a:rPr lang="en-IN" dirty="0"/>
            </a:br>
            <a:r>
              <a:rPr lang="en-IN" dirty="0"/>
              <a:t>r3.4xlarge161221 x 320</a:t>
            </a:r>
            <a:br>
              <a:rPr lang="en-IN" dirty="0"/>
            </a:br>
            <a:r>
              <a:rPr lang="en-IN" dirty="0"/>
              <a:t>r3.8xlarge</a:t>
            </a:r>
            <a:br>
              <a:rPr lang="en-IN" dirty="0"/>
            </a:br>
            <a:r>
              <a:rPr lang="en-IN" dirty="0"/>
              <a:t>32</a:t>
            </a:r>
            <a:br>
              <a:rPr lang="en-IN" dirty="0"/>
            </a:br>
            <a:r>
              <a:rPr lang="en-IN" dirty="0"/>
              <a:t>244</a:t>
            </a:r>
            <a:br>
              <a:rPr lang="en-IN" dirty="0"/>
            </a:br>
            <a:r>
              <a:rPr lang="en-IN" dirty="0"/>
              <a:t>2 x 320</a:t>
            </a:r>
            <a:br>
              <a:rPr lang="en-IN" dirty="0"/>
            </a:br>
            <a:endParaRPr lang="en-IN" dirty="0"/>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We recommend memory-optimized instances for high performance databases, distributed memory caches, in-memory analytics, genome assembly and analysis, larger deployments of SAP, Microsoft SharePoint, and other enterprise applications.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GPU</a:t>
            </a:r>
            <a:endParaRPr lang="en-IN" sz="1200" b="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G2</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This family includes G2 instances intended for graphics and general purpose GPU compute applications. </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E5-2670 (Sandy Bridge) Processors</a:t>
            </a:r>
          </a:p>
          <a:p>
            <a:r>
              <a:rPr lang="en-IN" sz="1200" kern="1200" dirty="0">
                <a:solidFill>
                  <a:schemeClr val="tx1"/>
                </a:solidFill>
                <a:latin typeface="+mn-lt"/>
                <a:ea typeface="+mn-ea"/>
                <a:cs typeface="+mn-cs"/>
              </a:rPr>
              <a:t>High-performance NVIDIA </a:t>
            </a:r>
            <a:r>
              <a:rPr lang="en-IN" sz="1200" kern="1200" dirty="0" err="1">
                <a:solidFill>
                  <a:schemeClr val="tx1"/>
                </a:solidFill>
                <a:latin typeface="+mn-lt"/>
                <a:ea typeface="+mn-ea"/>
                <a:cs typeface="+mn-cs"/>
              </a:rPr>
              <a:t>GPUs</a:t>
            </a:r>
            <a:r>
              <a:rPr lang="en-IN" sz="1200" kern="1200" dirty="0">
                <a:solidFill>
                  <a:schemeClr val="tx1"/>
                </a:solidFill>
                <a:latin typeface="+mn-lt"/>
                <a:ea typeface="+mn-ea"/>
                <a:cs typeface="+mn-cs"/>
              </a:rPr>
              <a:t>, each with 1,536 CUDA cores and 4GB of video memory</a:t>
            </a:r>
          </a:p>
          <a:p>
            <a:r>
              <a:rPr lang="en-IN" sz="1200" kern="1200" dirty="0">
                <a:solidFill>
                  <a:schemeClr val="tx1"/>
                </a:solidFill>
                <a:latin typeface="+mn-lt"/>
                <a:ea typeface="+mn-ea"/>
                <a:cs typeface="+mn-cs"/>
              </a:rPr>
              <a:t>Each GPU features an on-board hardware video encoder designed to support up to eight real-time HD video streams (720p@30fps) or up to four real-time full HD video streams (1080p@30fps)</a:t>
            </a:r>
          </a:p>
          <a:p>
            <a:r>
              <a:rPr lang="en-IN" sz="1200" kern="1200" dirty="0">
                <a:solidFill>
                  <a:schemeClr val="tx1"/>
                </a:solidFill>
                <a:latin typeface="+mn-lt"/>
                <a:ea typeface="+mn-ea"/>
                <a:cs typeface="+mn-cs"/>
              </a:rPr>
              <a:t>Support for low-latency frame capture and encoding for either the full operating system or select render targets, enabling high-quality interactive streaming experiences</a:t>
            </a:r>
          </a:p>
          <a:p>
            <a:r>
              <a:rPr lang="en-IN" dirty="0" err="1"/>
              <a:t>ModelGPUsvCPUMem</a:t>
            </a:r>
            <a:r>
              <a:rPr lang="en-IN" dirty="0"/>
              <a:t> (</a:t>
            </a:r>
            <a:r>
              <a:rPr lang="en-IN" dirty="0" err="1"/>
              <a:t>GiB</a:t>
            </a:r>
            <a:r>
              <a:rPr lang="en-IN" dirty="0"/>
              <a:t>)SSD Storage (GB)g2.2xlarge18151 x 60g2.8xlarge432602 x 120</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3D application streaming, machine learning, video encoding, and other server-side graphics or GPU compute workloads.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Storage Optimized</a:t>
            </a:r>
            <a:endParaRPr lang="en-IN" sz="1200" b="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I2 – High I/O Instances</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This family includes the High Storage Instances that provide very fast SSD-backed instance storage optimized for very high random I/O performance, and provide high IOPS at a low cost.</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 </a:t>
            </a: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Frequency Intel Xeon E5-2670 v2 (Ivy Bridge) Processors</a:t>
            </a:r>
          </a:p>
          <a:p>
            <a:r>
              <a:rPr lang="en-IN" sz="1200" kern="1200" dirty="0">
                <a:solidFill>
                  <a:schemeClr val="tx1"/>
                </a:solidFill>
                <a:latin typeface="+mn-lt"/>
                <a:ea typeface="+mn-ea"/>
                <a:cs typeface="+mn-cs"/>
              </a:rPr>
              <a:t>SSD Storage</a:t>
            </a:r>
          </a:p>
          <a:p>
            <a:r>
              <a:rPr lang="en-IN" sz="1200" kern="1200" dirty="0">
                <a:solidFill>
                  <a:schemeClr val="tx1"/>
                </a:solidFill>
                <a:latin typeface="+mn-lt"/>
                <a:ea typeface="+mn-ea"/>
                <a:cs typeface="+mn-cs"/>
              </a:rPr>
              <a:t>Support for TRIM</a:t>
            </a:r>
          </a:p>
          <a:p>
            <a:r>
              <a:rPr lang="en-IN" sz="1200" kern="1200" dirty="0">
                <a:solidFill>
                  <a:schemeClr val="tx1"/>
                </a:solidFill>
                <a:latin typeface="+mn-lt"/>
                <a:ea typeface="+mn-ea"/>
                <a:cs typeface="+mn-cs"/>
              </a:rPr>
              <a:t>Support for </a:t>
            </a:r>
            <a:r>
              <a:rPr lang="en-IN" sz="1200" u="none" strike="noStrike" kern="1200" dirty="0">
                <a:solidFill>
                  <a:schemeClr val="tx1"/>
                </a:solidFill>
                <a:latin typeface="+mn-lt"/>
                <a:ea typeface="+mn-ea"/>
                <a:cs typeface="+mn-cs"/>
                <a:hlinkClick r:id="rId3"/>
              </a:rPr>
              <a:t>Enhanced Networking</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 Random I/O performance</a:t>
            </a:r>
          </a:p>
          <a:p>
            <a:r>
              <a:rPr lang="en-IN" dirty="0" err="1"/>
              <a:t>ModelvCPUMem</a:t>
            </a:r>
            <a:r>
              <a:rPr lang="en-IN" dirty="0"/>
              <a:t> (</a:t>
            </a:r>
            <a:r>
              <a:rPr lang="en-IN" dirty="0" err="1"/>
              <a:t>GiB</a:t>
            </a:r>
            <a:r>
              <a:rPr lang="en-IN" dirty="0"/>
              <a:t>)Storage (GB)i2.xlarge430.51 x 800 SSDi2.2xlarge8612 x 800 SSDi2.4xlarge161224 x 800 SSDi2.8xlarge322448 x 800 SSD</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u="none" strike="noStrike" kern="1200" dirty="0" err="1">
                <a:solidFill>
                  <a:schemeClr val="tx1"/>
                </a:solidFill>
                <a:latin typeface="+mn-lt"/>
                <a:ea typeface="+mn-ea"/>
                <a:cs typeface="+mn-cs"/>
                <a:hlinkClick r:id="rId5"/>
              </a:rPr>
              <a:t>NoSQL</a:t>
            </a:r>
            <a:r>
              <a:rPr lang="en-IN" sz="1200" u="none" strike="noStrike" kern="1200" dirty="0">
                <a:solidFill>
                  <a:schemeClr val="tx1"/>
                </a:solidFill>
                <a:latin typeface="+mn-lt"/>
                <a:ea typeface="+mn-ea"/>
                <a:cs typeface="+mn-cs"/>
                <a:hlinkClick r:id="rId5"/>
              </a:rPr>
              <a:t> databases</a:t>
            </a:r>
            <a:r>
              <a:rPr lang="en-IN" sz="1200" kern="1200" dirty="0">
                <a:solidFill>
                  <a:schemeClr val="tx1"/>
                </a:solidFill>
                <a:latin typeface="+mn-lt"/>
                <a:ea typeface="+mn-ea"/>
                <a:cs typeface="+mn-cs"/>
              </a:rPr>
              <a:t> like Cassandra and </a:t>
            </a:r>
            <a:r>
              <a:rPr lang="en-IN" sz="1200" kern="1200" dirty="0" err="1">
                <a:solidFill>
                  <a:schemeClr val="tx1"/>
                </a:solidFill>
                <a:latin typeface="+mn-lt"/>
                <a:ea typeface="+mn-ea"/>
                <a:cs typeface="+mn-cs"/>
              </a:rPr>
              <a:t>MongoDB</a:t>
            </a:r>
            <a:r>
              <a:rPr lang="en-IN" sz="1200" kern="1200" dirty="0">
                <a:solidFill>
                  <a:schemeClr val="tx1"/>
                </a:solidFill>
                <a:latin typeface="+mn-lt"/>
                <a:ea typeface="+mn-ea"/>
                <a:cs typeface="+mn-cs"/>
              </a:rPr>
              <a:t>, scale out transactional databases, data warehousing, </a:t>
            </a:r>
            <a:r>
              <a:rPr lang="en-IN" sz="1200" kern="1200" dirty="0" err="1">
                <a:solidFill>
                  <a:schemeClr val="tx1"/>
                </a:solidFill>
                <a:latin typeface="+mn-lt"/>
                <a:ea typeface="+mn-ea"/>
                <a:cs typeface="+mn-cs"/>
              </a:rPr>
              <a:t>Hadoop</a:t>
            </a:r>
            <a:r>
              <a:rPr lang="en-IN" sz="1200" kern="1200" dirty="0">
                <a:solidFill>
                  <a:schemeClr val="tx1"/>
                </a:solidFill>
                <a:latin typeface="+mn-lt"/>
                <a:ea typeface="+mn-ea"/>
                <a:cs typeface="+mn-cs"/>
              </a:rPr>
              <a:t>, and cluster file systems.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D2 – Dense-storage Instances</a:t>
            </a:r>
            <a:endParaRPr lang="en-IN" sz="1200" b="0" kern="1200" dirty="0">
              <a:solidFill>
                <a:schemeClr val="tx1"/>
              </a:solidFill>
              <a:latin typeface="+mn-lt"/>
              <a:ea typeface="+mn-ea"/>
              <a:cs typeface="+mn-cs"/>
            </a:endParaRPr>
          </a:p>
          <a:p>
            <a:r>
              <a:rPr lang="en-IN" sz="1200" kern="1200" dirty="0">
                <a:solidFill>
                  <a:schemeClr val="tx1"/>
                </a:solidFill>
                <a:latin typeface="+mn-lt"/>
                <a:ea typeface="+mn-ea"/>
                <a:cs typeface="+mn-cs"/>
              </a:rPr>
              <a:t>D2 instances feature up to 48 TB of HDD-based local storage, deliver high disk throughput, and offer the lowest price per disk throughput performance on Amazon EC2.</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i="0" kern="1200" dirty="0">
                <a:solidFill>
                  <a:schemeClr val="tx1"/>
                </a:solidFill>
                <a:latin typeface="+mn-lt"/>
                <a:ea typeface="+mn-ea"/>
                <a:cs typeface="+mn-cs"/>
              </a:rPr>
              <a:t>Features: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High-frequency Intel Xeon E5-2676v3 (</a:t>
            </a:r>
            <a:r>
              <a:rPr lang="en-IN" sz="1200" kern="1200" dirty="0" err="1">
                <a:solidFill>
                  <a:schemeClr val="tx1"/>
                </a:solidFill>
                <a:latin typeface="+mn-lt"/>
                <a:ea typeface="+mn-ea"/>
                <a:cs typeface="+mn-cs"/>
              </a:rPr>
              <a:t>Haswell</a:t>
            </a:r>
            <a:r>
              <a:rPr lang="en-IN" sz="1200" kern="1200" dirty="0">
                <a:solidFill>
                  <a:schemeClr val="tx1"/>
                </a:solidFill>
                <a:latin typeface="+mn-lt"/>
                <a:ea typeface="+mn-ea"/>
                <a:cs typeface="+mn-cs"/>
              </a:rPr>
              <a:t>) processors</a:t>
            </a:r>
          </a:p>
          <a:p>
            <a:r>
              <a:rPr lang="en-IN" sz="1200" kern="1200" dirty="0">
                <a:solidFill>
                  <a:schemeClr val="tx1"/>
                </a:solidFill>
                <a:latin typeface="+mn-lt"/>
                <a:ea typeface="+mn-ea"/>
                <a:cs typeface="+mn-cs"/>
              </a:rPr>
              <a:t>HDD storage</a:t>
            </a:r>
          </a:p>
          <a:p>
            <a:r>
              <a:rPr lang="en-IN" sz="1200" kern="1200" dirty="0">
                <a:solidFill>
                  <a:schemeClr val="tx1"/>
                </a:solidFill>
                <a:latin typeface="+mn-lt"/>
                <a:ea typeface="+mn-ea"/>
                <a:cs typeface="+mn-cs"/>
              </a:rPr>
              <a:t>Consistent high performance at launch time</a:t>
            </a:r>
          </a:p>
          <a:p>
            <a:r>
              <a:rPr lang="en-IN" sz="1200" kern="1200" dirty="0">
                <a:solidFill>
                  <a:schemeClr val="tx1"/>
                </a:solidFill>
                <a:latin typeface="+mn-lt"/>
                <a:ea typeface="+mn-ea"/>
                <a:cs typeface="+mn-cs"/>
              </a:rPr>
              <a:t>High disk throughput</a:t>
            </a:r>
          </a:p>
          <a:p>
            <a:r>
              <a:rPr lang="en-IN" sz="1200" kern="1200" dirty="0">
                <a:solidFill>
                  <a:schemeClr val="tx1"/>
                </a:solidFill>
                <a:latin typeface="+mn-lt"/>
                <a:ea typeface="+mn-ea"/>
                <a:cs typeface="+mn-cs"/>
              </a:rPr>
              <a:t>Support for Amazon EC2 Enhanced Networking</a:t>
            </a:r>
          </a:p>
          <a:p>
            <a:r>
              <a:rPr lang="en-IN" dirty="0" err="1"/>
              <a:t>ModelvCPUMem</a:t>
            </a:r>
            <a:r>
              <a:rPr lang="en-IN" dirty="0"/>
              <a:t> (</a:t>
            </a:r>
            <a:r>
              <a:rPr lang="en-IN" dirty="0" err="1"/>
              <a:t>GiB</a:t>
            </a:r>
            <a:r>
              <a:rPr lang="en-IN" dirty="0"/>
              <a:t>)Storage (GB)d2.xlarge430.53 x 2000 HDD</a:t>
            </a:r>
            <a:br>
              <a:rPr lang="en-IN" dirty="0"/>
            </a:br>
            <a:r>
              <a:rPr lang="en-IN" dirty="0"/>
              <a:t>d2.2xlarge8616 x 2000 HDDd2.4xlarge1612212 x 2000 HDDd2.8xlarge3624424 x 2000 HDD</a:t>
            </a:r>
          </a:p>
          <a:p>
            <a:r>
              <a:rPr lang="en-IN" sz="1200" b="0" i="0" kern="1200" dirty="0">
                <a:solidFill>
                  <a:schemeClr val="tx1"/>
                </a:solidFill>
                <a:latin typeface="+mn-lt"/>
                <a:ea typeface="+mn-ea"/>
                <a:cs typeface="+mn-cs"/>
              </a:rPr>
              <a:t>Use Cases</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Massively Parallel Processing (MPP) data warehousing, </a:t>
            </a:r>
            <a:r>
              <a:rPr lang="en-IN" sz="1200" kern="1200" dirty="0" err="1">
                <a:solidFill>
                  <a:schemeClr val="tx1"/>
                </a:solidFill>
                <a:latin typeface="+mn-lt"/>
                <a:ea typeface="+mn-ea"/>
                <a:cs typeface="+mn-cs"/>
              </a:rPr>
              <a:t>MapReduce</a:t>
            </a:r>
            <a:r>
              <a:rPr lang="en-IN" sz="1200" kern="1200" dirty="0">
                <a:solidFill>
                  <a:schemeClr val="tx1"/>
                </a:solidFill>
                <a:latin typeface="+mn-lt"/>
                <a:ea typeface="+mn-ea"/>
                <a:cs typeface="+mn-cs"/>
              </a:rPr>
              <a:t> and </a:t>
            </a:r>
            <a:r>
              <a:rPr lang="en-IN" sz="1200" kern="1200" dirty="0" err="1">
                <a:solidFill>
                  <a:schemeClr val="tx1"/>
                </a:solidFill>
                <a:latin typeface="+mn-lt"/>
                <a:ea typeface="+mn-ea"/>
                <a:cs typeface="+mn-cs"/>
              </a:rPr>
              <a:t>Hadoop</a:t>
            </a:r>
            <a:r>
              <a:rPr lang="en-IN" sz="1200" kern="1200" dirty="0">
                <a:solidFill>
                  <a:schemeClr val="tx1"/>
                </a:solidFill>
                <a:latin typeface="+mn-lt"/>
                <a:ea typeface="+mn-ea"/>
                <a:cs typeface="+mn-cs"/>
              </a:rPr>
              <a:t> distributed computing, distributed file systems, network file systems, log or data-processing applications</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b="0" u="none" strike="noStrike" kern="1200" dirty="0">
                <a:solidFill>
                  <a:schemeClr val="tx1"/>
                </a:solidFill>
                <a:latin typeface="+mn-lt"/>
                <a:ea typeface="+mn-ea"/>
                <a:cs typeface="+mn-cs"/>
              </a:rPr>
              <a:t>Instance Types Matrix</a:t>
            </a:r>
            <a:endParaRPr lang="en-IN" sz="1200" b="0" kern="1200" dirty="0">
              <a:solidFill>
                <a:schemeClr val="tx1"/>
              </a:solidFill>
              <a:latin typeface="+mn-lt"/>
              <a:ea typeface="+mn-ea"/>
              <a:cs typeface="+mn-cs"/>
            </a:endParaRPr>
          </a:p>
          <a:p>
            <a:r>
              <a:rPr lang="en-IN" dirty="0"/>
              <a:t>Instance </a:t>
            </a:r>
            <a:r>
              <a:rPr lang="en-IN" dirty="0" err="1"/>
              <a:t>TypevCPUMemory</a:t>
            </a:r>
            <a:r>
              <a:rPr lang="en-IN" dirty="0"/>
              <a:t> (</a:t>
            </a:r>
            <a:r>
              <a:rPr lang="en-IN" dirty="0" err="1"/>
              <a:t>GiB</a:t>
            </a:r>
            <a:r>
              <a:rPr lang="en-IN" dirty="0"/>
              <a:t>) Storage (GB)Networking Performance</a:t>
            </a:r>
            <a:br>
              <a:rPr lang="en-IN" dirty="0"/>
            </a:br>
            <a:r>
              <a:rPr lang="en-IN" dirty="0"/>
              <a:t>Physical </a:t>
            </a:r>
            <a:r>
              <a:rPr lang="en-IN" dirty="0" err="1"/>
              <a:t>ProcessorClock</a:t>
            </a:r>
            <a:r>
              <a:rPr lang="en-IN" dirty="0"/>
              <a:t> Speed (GHz)</a:t>
            </a:r>
            <a:r>
              <a:rPr lang="en-IN" sz="1200" u="none" strike="noStrike" kern="1200" dirty="0">
                <a:solidFill>
                  <a:schemeClr val="tx1"/>
                </a:solidFill>
                <a:latin typeface="+mn-lt"/>
                <a:ea typeface="+mn-ea"/>
                <a:cs typeface="+mn-cs"/>
                <a:hlinkClick r:id="rId3"/>
              </a:rPr>
              <a:t>Intel </a:t>
            </a:r>
            <a:r>
              <a:rPr lang="en-IN" sz="1200" u="none" strike="noStrike" kern="1200" dirty="0" err="1">
                <a:solidFill>
                  <a:schemeClr val="tx1"/>
                </a:solidFill>
                <a:latin typeface="+mn-lt"/>
                <a:ea typeface="+mn-ea"/>
                <a:cs typeface="+mn-cs"/>
                <a:hlinkClick r:id="rId3"/>
              </a:rPr>
              <a:t>AVX</a:t>
            </a:r>
            <a:r>
              <a:rPr lang="en-IN" sz="1200" u="none" strike="noStrike" kern="1200" baseline="30000" dirty="0" err="1">
                <a:solidFill>
                  <a:schemeClr val="tx1"/>
                </a:solidFill>
                <a:latin typeface="+mn-lt"/>
                <a:ea typeface="+mn-ea"/>
                <a:cs typeface="+mn-cs"/>
                <a:hlinkClick r:id="rId3"/>
              </a:rPr>
              <a:t>†</a:t>
            </a:r>
            <a:r>
              <a:rPr lang="en-IN" sz="1200" u="none" strike="noStrike" kern="1200" dirty="0" err="1">
                <a:solidFill>
                  <a:schemeClr val="tx1"/>
                </a:solidFill>
                <a:latin typeface="+mn-lt"/>
                <a:ea typeface="+mn-ea"/>
                <a:cs typeface="+mn-cs"/>
                <a:hlinkClick r:id="rId3"/>
              </a:rPr>
              <a:t>Intel</a:t>
            </a:r>
            <a:r>
              <a:rPr lang="en-IN" sz="1200" u="none" strike="noStrike" kern="1200" dirty="0">
                <a:solidFill>
                  <a:schemeClr val="tx1"/>
                </a:solidFill>
                <a:latin typeface="+mn-lt"/>
                <a:ea typeface="+mn-ea"/>
                <a:cs typeface="+mn-cs"/>
                <a:hlinkClick r:id="rId3"/>
              </a:rPr>
              <a:t> AVX2</a:t>
            </a:r>
            <a:r>
              <a:rPr lang="en-IN" sz="1200" u="none" strike="noStrike" kern="1200" baseline="30000" dirty="0">
                <a:solidFill>
                  <a:schemeClr val="tx1"/>
                </a:solidFill>
                <a:latin typeface="+mn-lt"/>
                <a:ea typeface="+mn-ea"/>
                <a:cs typeface="+mn-cs"/>
                <a:hlinkClick r:id="rId3"/>
              </a:rPr>
              <a:t>†</a:t>
            </a:r>
            <a:r>
              <a:rPr lang="en-IN" sz="1200" u="none" strike="noStrike" kern="1200" dirty="0">
                <a:solidFill>
                  <a:schemeClr val="tx1"/>
                </a:solidFill>
                <a:latin typeface="+mn-lt"/>
                <a:ea typeface="+mn-ea"/>
                <a:cs typeface="+mn-cs"/>
                <a:hlinkClick r:id="rId3"/>
              </a:rPr>
              <a:t>Intel </a:t>
            </a:r>
            <a:r>
              <a:rPr lang="en-IN" sz="1200" u="none" strike="noStrike" kern="1200" dirty="0" err="1">
                <a:solidFill>
                  <a:schemeClr val="tx1"/>
                </a:solidFill>
                <a:latin typeface="+mn-lt"/>
                <a:ea typeface="+mn-ea"/>
                <a:cs typeface="+mn-cs"/>
                <a:hlinkClick r:id="rId3"/>
              </a:rPr>
              <a:t>TurboEBS</a:t>
            </a:r>
            <a:r>
              <a:rPr lang="en-IN" sz="1200" u="none" strike="noStrike" kern="1200" dirty="0">
                <a:solidFill>
                  <a:schemeClr val="tx1"/>
                </a:solidFill>
                <a:latin typeface="+mn-lt"/>
                <a:ea typeface="+mn-ea"/>
                <a:cs typeface="+mn-cs"/>
                <a:hlinkClick r:id="rId3"/>
              </a:rPr>
              <a:t> OPT</a:t>
            </a:r>
            <a:br>
              <a:rPr lang="en-IN" sz="1200" u="none" strike="noStrike" kern="1200" dirty="0">
                <a:solidFill>
                  <a:schemeClr val="tx1"/>
                </a:solidFill>
                <a:latin typeface="+mn-lt"/>
                <a:ea typeface="+mn-ea"/>
                <a:cs typeface="+mn-cs"/>
                <a:hlinkClick r:id="rId3"/>
              </a:rPr>
            </a:br>
            <a:r>
              <a:rPr lang="en-IN" sz="1200" u="none" strike="noStrike" kern="1200" dirty="0">
                <a:solidFill>
                  <a:schemeClr val="tx1"/>
                </a:solidFill>
                <a:latin typeface="+mn-lt"/>
                <a:ea typeface="+mn-ea"/>
                <a:cs typeface="+mn-cs"/>
                <a:hlinkClick r:id="rId3"/>
              </a:rPr>
              <a:t>Enhanced Networking</a:t>
            </a:r>
            <a:r>
              <a:rPr lang="en-IN" sz="1200" u="none" strike="noStrike" kern="1200" baseline="30000" dirty="0">
                <a:solidFill>
                  <a:schemeClr val="tx1"/>
                </a:solidFill>
                <a:latin typeface="+mn-lt"/>
                <a:ea typeface="+mn-ea"/>
                <a:cs typeface="+mn-cs"/>
                <a:hlinkClick r:id="rId3"/>
              </a:rPr>
              <a:t>†</a:t>
            </a:r>
            <a:r>
              <a:rPr lang="en-IN" dirty="0"/>
              <a:t>t2.nano10.5EBS </a:t>
            </a:r>
            <a:r>
              <a:rPr lang="en-IN" dirty="0" err="1"/>
              <a:t>OnlyLowIntel</a:t>
            </a:r>
            <a:r>
              <a:rPr lang="en-IN" dirty="0"/>
              <a:t> Xeon </a:t>
            </a:r>
            <a:r>
              <a:rPr lang="en-IN" dirty="0" err="1"/>
              <a:t>familyup</a:t>
            </a:r>
            <a:r>
              <a:rPr lang="en-IN" dirty="0"/>
              <a:t> to 3.3Yes-Yes--t2.micro11EBS </a:t>
            </a:r>
            <a:r>
              <a:rPr lang="en-IN" dirty="0" err="1"/>
              <a:t>OnlyLow</a:t>
            </a:r>
            <a:r>
              <a:rPr lang="en-IN" dirty="0"/>
              <a:t> to </a:t>
            </a:r>
            <a:r>
              <a:rPr lang="en-IN" dirty="0" err="1"/>
              <a:t>ModerateIntel</a:t>
            </a:r>
            <a:r>
              <a:rPr lang="en-IN" dirty="0"/>
              <a:t> Xeon </a:t>
            </a:r>
            <a:r>
              <a:rPr lang="en-IN" dirty="0" err="1"/>
              <a:t>familyUp</a:t>
            </a:r>
            <a:r>
              <a:rPr lang="en-IN" dirty="0"/>
              <a:t> to 3.3</a:t>
            </a:r>
            <a:br>
              <a:rPr lang="en-IN" dirty="0"/>
            </a:br>
            <a:r>
              <a:rPr lang="en-IN" dirty="0"/>
              <a:t>Yes-Yes--t2.small1</a:t>
            </a:r>
            <a:br>
              <a:rPr lang="en-IN" dirty="0"/>
            </a:br>
            <a:r>
              <a:rPr lang="en-IN" dirty="0"/>
              <a:t>2</a:t>
            </a:r>
            <a:br>
              <a:rPr lang="en-IN" dirty="0"/>
            </a:br>
            <a:r>
              <a:rPr lang="en-IN" dirty="0"/>
              <a:t>EBS Only</a:t>
            </a:r>
            <a:br>
              <a:rPr lang="en-IN" dirty="0"/>
            </a:br>
            <a:r>
              <a:rPr lang="en-IN" dirty="0"/>
              <a:t>Low to Moderate</a:t>
            </a:r>
            <a:br>
              <a:rPr lang="en-IN" dirty="0"/>
            </a:br>
            <a:r>
              <a:rPr lang="en-IN" dirty="0"/>
              <a:t>Intel Xeon family</a:t>
            </a:r>
            <a:br>
              <a:rPr lang="en-IN" dirty="0"/>
            </a:br>
            <a:r>
              <a:rPr lang="en-IN" dirty="0"/>
              <a:t>Up to 3.3Yes</a:t>
            </a:r>
            <a:br>
              <a:rPr lang="en-IN" dirty="0"/>
            </a:br>
            <a:r>
              <a:rPr lang="en-IN" dirty="0"/>
              <a:t>-</a:t>
            </a:r>
            <a:br>
              <a:rPr lang="en-IN" dirty="0"/>
            </a:br>
            <a:r>
              <a:rPr lang="en-IN" dirty="0"/>
              <a:t>Yes</a:t>
            </a:r>
            <a:br>
              <a:rPr lang="en-IN" dirty="0"/>
            </a:br>
            <a:r>
              <a:rPr lang="en-IN" dirty="0"/>
              <a:t>-</a:t>
            </a:r>
            <a:br>
              <a:rPr lang="en-IN" dirty="0"/>
            </a:br>
            <a:r>
              <a:rPr lang="en-IN" dirty="0"/>
              <a:t>-</a:t>
            </a:r>
            <a:br>
              <a:rPr lang="en-IN" dirty="0"/>
            </a:br>
            <a:r>
              <a:rPr lang="en-IN" dirty="0"/>
              <a:t>t2.medium24EBS </a:t>
            </a:r>
            <a:r>
              <a:rPr lang="en-IN" dirty="0" err="1"/>
              <a:t>OnlyLow</a:t>
            </a:r>
            <a:r>
              <a:rPr lang="en-IN" dirty="0"/>
              <a:t> to </a:t>
            </a:r>
            <a:r>
              <a:rPr lang="en-IN" dirty="0" err="1"/>
              <a:t>ModerateIntel</a:t>
            </a:r>
            <a:r>
              <a:rPr lang="en-IN" dirty="0"/>
              <a:t> Xeon family</a:t>
            </a:r>
            <a:br>
              <a:rPr lang="en-IN" dirty="0"/>
            </a:br>
            <a:r>
              <a:rPr lang="en-IN" dirty="0"/>
              <a:t>Up to 3.3Yes</a:t>
            </a:r>
            <a:br>
              <a:rPr lang="en-IN" dirty="0"/>
            </a:br>
            <a:r>
              <a:rPr lang="en-IN" dirty="0"/>
              <a:t>-</a:t>
            </a:r>
            <a:br>
              <a:rPr lang="en-IN" dirty="0"/>
            </a:br>
            <a:r>
              <a:rPr lang="en-IN" dirty="0"/>
              <a:t>Yes</a:t>
            </a:r>
            <a:br>
              <a:rPr lang="en-IN" dirty="0"/>
            </a:br>
            <a:r>
              <a:rPr lang="en-IN" dirty="0"/>
              <a:t>-</a:t>
            </a:r>
            <a:br>
              <a:rPr lang="en-IN" dirty="0"/>
            </a:br>
            <a:r>
              <a:rPr lang="en-IN" dirty="0"/>
              <a:t>-</a:t>
            </a:r>
            <a:br>
              <a:rPr lang="en-IN" dirty="0"/>
            </a:br>
            <a:r>
              <a:rPr lang="en-IN" dirty="0"/>
              <a:t>t2.large28</a:t>
            </a:r>
            <a:br>
              <a:rPr lang="en-IN" dirty="0"/>
            </a:br>
            <a:r>
              <a:rPr lang="en-IN" dirty="0"/>
              <a:t>EBS </a:t>
            </a:r>
            <a:r>
              <a:rPr lang="en-IN" dirty="0" err="1"/>
              <a:t>OnlyLow</a:t>
            </a:r>
            <a:r>
              <a:rPr lang="en-IN" dirty="0"/>
              <a:t> to </a:t>
            </a:r>
            <a:r>
              <a:rPr lang="en-IN" dirty="0" err="1"/>
              <a:t>ModerateIntel</a:t>
            </a:r>
            <a:r>
              <a:rPr lang="en-IN" dirty="0"/>
              <a:t> Xeon family</a:t>
            </a:r>
            <a:br>
              <a:rPr lang="en-IN" dirty="0"/>
            </a:br>
            <a:r>
              <a:rPr lang="en-IN" dirty="0"/>
              <a:t>Up to 3.0</a:t>
            </a:r>
            <a:br>
              <a:rPr lang="en-IN" dirty="0"/>
            </a:br>
            <a:r>
              <a:rPr lang="en-IN" dirty="0"/>
              <a:t>Yes</a:t>
            </a:r>
            <a:br>
              <a:rPr lang="en-IN" dirty="0"/>
            </a:br>
            <a:r>
              <a:rPr lang="en-IN" dirty="0"/>
              <a:t>-</a:t>
            </a:r>
            <a:br>
              <a:rPr lang="en-IN" dirty="0"/>
            </a:br>
            <a:r>
              <a:rPr lang="en-IN" dirty="0"/>
              <a:t>Yes</a:t>
            </a:r>
            <a:br>
              <a:rPr lang="en-IN" dirty="0"/>
            </a:br>
            <a:r>
              <a:rPr lang="en-IN" dirty="0"/>
              <a:t>-</a:t>
            </a:r>
            <a:br>
              <a:rPr lang="en-IN" dirty="0"/>
            </a:br>
            <a:r>
              <a:rPr lang="en-IN" dirty="0"/>
              <a:t>-</a:t>
            </a:r>
            <a:br>
              <a:rPr lang="en-IN" dirty="0"/>
            </a:br>
            <a:r>
              <a:rPr lang="en-IN" dirty="0"/>
              <a:t>m4.large28EBS Only</a:t>
            </a:r>
            <a:br>
              <a:rPr lang="en-IN" dirty="0"/>
            </a:br>
            <a:r>
              <a:rPr lang="en-IN" dirty="0" err="1"/>
              <a:t>ModerateIntel</a:t>
            </a:r>
            <a:r>
              <a:rPr lang="en-IN" dirty="0"/>
              <a:t> Xeon E5-2676 v32.4YesYesYesYesYesm4.xlarge416EBS </a:t>
            </a:r>
            <a:r>
              <a:rPr lang="en-IN" dirty="0" err="1"/>
              <a:t>OnlyHighIntel</a:t>
            </a:r>
            <a:r>
              <a:rPr lang="en-IN" dirty="0"/>
              <a:t> Xeon E5-2676 v32.4YesYesYesYesYesm4.2xlarge832EBS </a:t>
            </a:r>
            <a:r>
              <a:rPr lang="en-IN" dirty="0" err="1"/>
              <a:t>OnlyHighIntel</a:t>
            </a:r>
            <a:r>
              <a:rPr lang="en-IN" dirty="0"/>
              <a:t> Xeon E5-2676 v32.4YesYesYesYesYesm4.4xlarge1664EBS </a:t>
            </a:r>
            <a:r>
              <a:rPr lang="en-IN" dirty="0" err="1"/>
              <a:t>OnlyHighIntel</a:t>
            </a:r>
            <a:r>
              <a:rPr lang="en-IN" dirty="0"/>
              <a:t> Xeon E5-2676 v32.4YesYesYesYesYesm4.10xlarge40160EBS Only10 Gigabit</a:t>
            </a:r>
            <a:br>
              <a:rPr lang="en-IN" dirty="0"/>
            </a:br>
            <a:r>
              <a:rPr lang="en-IN" dirty="0"/>
              <a:t>Intel Xeon E5-2676 v32.4YesYesYesYesYesm3.medium13.751 x 4 </a:t>
            </a:r>
            <a:r>
              <a:rPr lang="en-IN" dirty="0" err="1"/>
              <a:t>SSDModerateIntel</a:t>
            </a:r>
            <a:r>
              <a:rPr lang="en-IN" dirty="0"/>
              <a:t> Xeon E5-2670 v2*2.5Yes-Yes--m3.large27.51 x 32 </a:t>
            </a:r>
            <a:r>
              <a:rPr lang="en-IN" dirty="0" err="1"/>
              <a:t>SSDModerateIntel</a:t>
            </a:r>
            <a:r>
              <a:rPr lang="en-IN" dirty="0"/>
              <a:t> Xeon E5-2670 v2*2.5Yes-Yes--m3.xlarge4152 x 40 </a:t>
            </a:r>
            <a:r>
              <a:rPr lang="en-IN" dirty="0" err="1"/>
              <a:t>SSDHighIntel</a:t>
            </a:r>
            <a:r>
              <a:rPr lang="en-IN" dirty="0"/>
              <a:t> Xeon E5-2670 v2*2.5Yes-YesYes-m3.2xlarge8302 x 80 </a:t>
            </a:r>
            <a:r>
              <a:rPr lang="en-IN" dirty="0" err="1"/>
              <a:t>SSDHighIntel</a:t>
            </a:r>
            <a:r>
              <a:rPr lang="en-IN" dirty="0"/>
              <a:t> Xeon E5-2670 v2*2.5Yes-YesYes-c4.large</a:t>
            </a:r>
            <a:br>
              <a:rPr lang="en-IN" dirty="0"/>
            </a:br>
            <a:r>
              <a:rPr lang="en-IN" dirty="0"/>
              <a:t>2</a:t>
            </a:r>
            <a:br>
              <a:rPr lang="en-IN" dirty="0"/>
            </a:br>
            <a:r>
              <a:rPr lang="en-IN" dirty="0"/>
              <a:t>3.75</a:t>
            </a:r>
            <a:br>
              <a:rPr lang="en-IN" dirty="0"/>
            </a:br>
            <a:r>
              <a:rPr lang="en-IN" dirty="0"/>
              <a:t>EBS Only</a:t>
            </a:r>
            <a:br>
              <a:rPr lang="en-IN" dirty="0"/>
            </a:br>
            <a:r>
              <a:rPr lang="en-IN" dirty="0"/>
              <a:t>Moderate</a:t>
            </a:r>
            <a:br>
              <a:rPr lang="en-IN" dirty="0"/>
            </a:br>
            <a:r>
              <a:rPr lang="en-IN" dirty="0"/>
              <a:t>Intel Xeon E5-2666 v3</a:t>
            </a:r>
            <a:br>
              <a:rPr lang="en-IN" dirty="0"/>
            </a:br>
            <a:r>
              <a:rPr lang="en-IN" dirty="0"/>
              <a:t>2.9</a:t>
            </a:r>
            <a:br>
              <a:rPr lang="en-IN" dirty="0"/>
            </a:br>
            <a:r>
              <a:rPr lang="en-IN" dirty="0"/>
              <a:t>Yes</a:t>
            </a:r>
            <a:br>
              <a:rPr lang="en-IN" dirty="0"/>
            </a:br>
            <a:r>
              <a:rPr lang="en-IN" dirty="0" err="1"/>
              <a:t>Yes</a:t>
            </a:r>
            <a:br>
              <a:rPr lang="en-IN" dirty="0"/>
            </a:br>
            <a:r>
              <a:rPr lang="en-IN" dirty="0" err="1"/>
              <a:t>Yes</a:t>
            </a:r>
            <a:br>
              <a:rPr lang="en-IN" dirty="0"/>
            </a:br>
            <a:r>
              <a:rPr lang="en-IN" dirty="0" err="1"/>
              <a:t>Yes</a:t>
            </a:r>
            <a:br>
              <a:rPr lang="en-IN" dirty="0"/>
            </a:br>
            <a:r>
              <a:rPr lang="en-IN" dirty="0" err="1"/>
              <a:t>Yes</a:t>
            </a:r>
            <a:br>
              <a:rPr lang="en-IN" dirty="0"/>
            </a:br>
            <a:r>
              <a:rPr lang="en-IN" dirty="0"/>
              <a:t>c4.xlarge</a:t>
            </a:r>
            <a:br>
              <a:rPr lang="en-IN" dirty="0"/>
            </a:br>
            <a:r>
              <a:rPr lang="en-IN" dirty="0"/>
              <a:t>4</a:t>
            </a:r>
            <a:br>
              <a:rPr lang="en-IN" dirty="0"/>
            </a:br>
            <a:r>
              <a:rPr lang="en-IN" dirty="0"/>
              <a:t>7.5</a:t>
            </a:r>
            <a:br>
              <a:rPr lang="en-IN" dirty="0"/>
            </a:br>
            <a:r>
              <a:rPr lang="en-IN" dirty="0"/>
              <a:t>EBS </a:t>
            </a:r>
            <a:r>
              <a:rPr lang="en-IN" dirty="0" err="1"/>
              <a:t>OnlyHigh</a:t>
            </a:r>
            <a:br>
              <a:rPr lang="en-IN" dirty="0"/>
            </a:br>
            <a:r>
              <a:rPr lang="en-IN" dirty="0"/>
              <a:t>Intel Xeon E5-2666 v32.9</a:t>
            </a:r>
            <a:br>
              <a:rPr lang="en-IN" dirty="0"/>
            </a:br>
            <a:r>
              <a:rPr lang="en-IN" dirty="0" err="1"/>
              <a:t>YesYes</a:t>
            </a:r>
            <a:br>
              <a:rPr lang="en-IN" dirty="0"/>
            </a:br>
            <a:r>
              <a:rPr lang="en-IN" dirty="0"/>
              <a:t>YesYesYesc4.2xlarge</a:t>
            </a:r>
            <a:br>
              <a:rPr lang="en-IN" dirty="0"/>
            </a:br>
            <a:r>
              <a:rPr lang="en-IN" dirty="0"/>
              <a:t>8</a:t>
            </a:r>
            <a:br>
              <a:rPr lang="en-IN" dirty="0"/>
            </a:br>
            <a:r>
              <a:rPr lang="en-IN" dirty="0"/>
              <a:t>15</a:t>
            </a:r>
            <a:br>
              <a:rPr lang="en-IN" dirty="0"/>
            </a:br>
            <a:r>
              <a:rPr lang="en-IN" dirty="0"/>
              <a:t>EBS </a:t>
            </a:r>
            <a:r>
              <a:rPr lang="en-IN" dirty="0" err="1"/>
              <a:t>OnlyHigh</a:t>
            </a:r>
            <a:br>
              <a:rPr lang="en-IN" dirty="0"/>
            </a:br>
            <a:r>
              <a:rPr lang="en-IN" dirty="0"/>
              <a:t>Intel Xeon E5-2666 v32.9</a:t>
            </a:r>
            <a:br>
              <a:rPr lang="en-IN" dirty="0"/>
            </a:br>
            <a:r>
              <a:rPr lang="en-IN" dirty="0" err="1"/>
              <a:t>YesYes</a:t>
            </a:r>
            <a:br>
              <a:rPr lang="en-IN" dirty="0"/>
            </a:br>
            <a:r>
              <a:rPr lang="en-IN" dirty="0"/>
              <a:t>YesYesYesc4.4xlarge</a:t>
            </a:r>
            <a:br>
              <a:rPr lang="en-IN" dirty="0"/>
            </a:br>
            <a:r>
              <a:rPr lang="en-IN" dirty="0"/>
              <a:t>16</a:t>
            </a:r>
            <a:br>
              <a:rPr lang="en-IN" dirty="0"/>
            </a:br>
            <a:r>
              <a:rPr lang="en-IN" dirty="0"/>
              <a:t>30</a:t>
            </a:r>
            <a:br>
              <a:rPr lang="en-IN" dirty="0"/>
            </a:br>
            <a:r>
              <a:rPr lang="en-IN" dirty="0"/>
              <a:t>EBS </a:t>
            </a:r>
            <a:r>
              <a:rPr lang="en-IN" dirty="0" err="1"/>
              <a:t>OnlyHigh</a:t>
            </a:r>
            <a:br>
              <a:rPr lang="en-IN" dirty="0"/>
            </a:br>
            <a:r>
              <a:rPr lang="en-IN" dirty="0"/>
              <a:t>Intel Xeon E5-2666 v32.9</a:t>
            </a:r>
            <a:br>
              <a:rPr lang="en-IN" dirty="0"/>
            </a:br>
            <a:r>
              <a:rPr lang="en-IN" dirty="0" err="1"/>
              <a:t>YesYes</a:t>
            </a:r>
            <a:br>
              <a:rPr lang="en-IN" dirty="0"/>
            </a:br>
            <a:r>
              <a:rPr lang="en-IN" dirty="0"/>
              <a:t>YesYesYesc4.8xlarge</a:t>
            </a:r>
            <a:br>
              <a:rPr lang="en-IN" dirty="0"/>
            </a:br>
            <a:r>
              <a:rPr lang="en-IN" dirty="0"/>
              <a:t>36</a:t>
            </a:r>
            <a:br>
              <a:rPr lang="en-IN" dirty="0"/>
            </a:br>
            <a:r>
              <a:rPr lang="en-IN" dirty="0"/>
              <a:t>60</a:t>
            </a:r>
            <a:br>
              <a:rPr lang="en-IN" dirty="0"/>
            </a:br>
            <a:r>
              <a:rPr lang="en-IN" dirty="0"/>
              <a:t>EBS Only10 Gigabit</a:t>
            </a:r>
            <a:br>
              <a:rPr lang="en-IN" dirty="0"/>
            </a:br>
            <a:r>
              <a:rPr lang="en-IN" dirty="0"/>
              <a:t>Intel Xeon E5-2666 v32.9</a:t>
            </a:r>
            <a:br>
              <a:rPr lang="en-IN" dirty="0"/>
            </a:br>
            <a:r>
              <a:rPr lang="en-IN" dirty="0" err="1"/>
              <a:t>YesYes</a:t>
            </a:r>
            <a:br>
              <a:rPr lang="en-IN" dirty="0"/>
            </a:br>
            <a:r>
              <a:rPr lang="en-IN" dirty="0"/>
              <a:t>YesYesYesc3.large23.752 x 16 </a:t>
            </a:r>
            <a:r>
              <a:rPr lang="en-IN" dirty="0" err="1"/>
              <a:t>SSDModerateIntel</a:t>
            </a:r>
            <a:r>
              <a:rPr lang="en-IN" dirty="0"/>
              <a:t> Xeon E5-2680 v22.8Yes-Yes-Yesc3.xlarge47.52 x 40 </a:t>
            </a:r>
            <a:r>
              <a:rPr lang="en-IN" dirty="0" err="1"/>
              <a:t>SSDModerateIntel</a:t>
            </a:r>
            <a:r>
              <a:rPr lang="en-IN" dirty="0"/>
              <a:t> Xeon E5-2680 v22.8Yes-YesYesYesc3.2xlarge8152 x 80 </a:t>
            </a:r>
            <a:r>
              <a:rPr lang="en-IN" dirty="0" err="1"/>
              <a:t>SSDHighIntel</a:t>
            </a:r>
            <a:r>
              <a:rPr lang="en-IN" dirty="0"/>
              <a:t> Xeon E5-2680 v22.8Yes-YesYesYesc3.4xlarge16302 x 160 </a:t>
            </a:r>
            <a:r>
              <a:rPr lang="en-IN" dirty="0" err="1"/>
              <a:t>SSDHighIntel</a:t>
            </a:r>
            <a:r>
              <a:rPr lang="en-IN" dirty="0"/>
              <a:t> Xeon E5-2680 v22.8Yes-YesYesYesc3.8xlarge32602 x 320 SSD10 </a:t>
            </a:r>
            <a:r>
              <a:rPr lang="en-IN" dirty="0" err="1"/>
              <a:t>GigabitIntel</a:t>
            </a:r>
            <a:r>
              <a:rPr lang="en-IN" dirty="0"/>
              <a:t> Xeon E5-2680 v22.8Yes-Yes-Yesg2.2xlarge8151 x 60 </a:t>
            </a:r>
            <a:r>
              <a:rPr lang="en-IN" dirty="0" err="1"/>
              <a:t>SSDHighIntel</a:t>
            </a:r>
            <a:r>
              <a:rPr lang="en-IN" dirty="0"/>
              <a:t> Xeon  E5-2670</a:t>
            </a:r>
            <a:br>
              <a:rPr lang="en-IN" dirty="0"/>
            </a:br>
            <a:r>
              <a:rPr lang="en-IN" dirty="0"/>
              <a:t>2.6Yes</a:t>
            </a:r>
            <a:br>
              <a:rPr lang="en-IN" dirty="0"/>
            </a:br>
            <a:r>
              <a:rPr lang="en-IN" dirty="0"/>
              <a:t>-YesYes-g2.8xlarge32602 x 120 SSD10 </a:t>
            </a:r>
            <a:r>
              <a:rPr lang="en-IN" dirty="0" err="1"/>
              <a:t>GigabitIntel</a:t>
            </a:r>
            <a:r>
              <a:rPr lang="en-IN" dirty="0"/>
              <a:t> Xeon E5-26702.6Yes-Yes  -- r3.large215.251 x 32 </a:t>
            </a:r>
            <a:r>
              <a:rPr lang="en-IN" dirty="0" err="1"/>
              <a:t>SSDModerateIntel</a:t>
            </a:r>
            <a:r>
              <a:rPr lang="en-IN" dirty="0"/>
              <a:t> Xeon E5-2670 v22.5Yes-Yes-Yesr3.xlarge430.51 x 80 </a:t>
            </a:r>
            <a:r>
              <a:rPr lang="en-IN" dirty="0" err="1"/>
              <a:t>SSDModerateIntel</a:t>
            </a:r>
            <a:r>
              <a:rPr lang="en-IN" dirty="0"/>
              <a:t> Xeon E5-2670 v22.5</a:t>
            </a:r>
            <a:br>
              <a:rPr lang="en-IN" dirty="0"/>
            </a:br>
            <a:r>
              <a:rPr lang="en-IN" dirty="0"/>
              <a:t>Yes</a:t>
            </a:r>
            <a:br>
              <a:rPr lang="en-IN" dirty="0"/>
            </a:br>
            <a:r>
              <a:rPr lang="en-IN" dirty="0"/>
              <a:t>-</a:t>
            </a:r>
            <a:br>
              <a:rPr lang="en-IN" dirty="0"/>
            </a:br>
            <a:r>
              <a:rPr lang="en-IN" dirty="0"/>
              <a:t>Yes</a:t>
            </a:r>
            <a:br>
              <a:rPr lang="en-IN" dirty="0"/>
            </a:br>
            <a:r>
              <a:rPr lang="en-IN" dirty="0"/>
              <a:t>YesYesr3.2xlarge8611 x 160 </a:t>
            </a:r>
            <a:r>
              <a:rPr lang="en-IN" dirty="0" err="1"/>
              <a:t>SSDHighIntel</a:t>
            </a:r>
            <a:r>
              <a:rPr lang="en-IN" dirty="0"/>
              <a:t> Xeon E5-2670 v22.5</a:t>
            </a:r>
            <a:br>
              <a:rPr lang="en-IN" dirty="0"/>
            </a:br>
            <a:r>
              <a:rPr lang="en-IN" dirty="0"/>
              <a:t>Yes</a:t>
            </a:r>
            <a:br>
              <a:rPr lang="en-IN" dirty="0"/>
            </a:br>
            <a:r>
              <a:rPr lang="en-IN" dirty="0"/>
              <a:t>-</a:t>
            </a:r>
            <a:br>
              <a:rPr lang="en-IN" dirty="0"/>
            </a:br>
            <a:r>
              <a:rPr lang="en-IN" dirty="0"/>
              <a:t>Yes</a:t>
            </a:r>
            <a:br>
              <a:rPr lang="en-IN" dirty="0"/>
            </a:br>
            <a:r>
              <a:rPr lang="en-IN" dirty="0"/>
              <a:t>YesYesr3.4xlarge161221 x 320 </a:t>
            </a:r>
            <a:r>
              <a:rPr lang="en-IN" dirty="0" err="1"/>
              <a:t>SSDHighIntel</a:t>
            </a:r>
            <a:r>
              <a:rPr lang="en-IN" dirty="0"/>
              <a:t> Xeon E5-2670 v22.5</a:t>
            </a:r>
            <a:br>
              <a:rPr lang="en-IN" dirty="0"/>
            </a:br>
            <a:r>
              <a:rPr lang="en-IN" dirty="0"/>
              <a:t>Yes</a:t>
            </a:r>
            <a:br>
              <a:rPr lang="en-IN" dirty="0"/>
            </a:br>
            <a:r>
              <a:rPr lang="en-IN" dirty="0"/>
              <a:t>-</a:t>
            </a:r>
            <a:br>
              <a:rPr lang="en-IN" dirty="0"/>
            </a:br>
            <a:r>
              <a:rPr lang="en-IN" dirty="0"/>
              <a:t>Yes</a:t>
            </a:r>
            <a:br>
              <a:rPr lang="en-IN" dirty="0"/>
            </a:br>
            <a:r>
              <a:rPr lang="en-IN" dirty="0"/>
              <a:t>YesYesr3.8xlarge322442 x 320 SSD10 </a:t>
            </a:r>
            <a:r>
              <a:rPr lang="en-IN" dirty="0" err="1"/>
              <a:t>GigabitIntel</a:t>
            </a:r>
            <a:r>
              <a:rPr lang="en-IN" dirty="0"/>
              <a:t> Xeon E5-2670 v22.5</a:t>
            </a:r>
            <a:br>
              <a:rPr lang="en-IN" dirty="0"/>
            </a:br>
            <a:r>
              <a:rPr lang="en-IN" dirty="0"/>
              <a:t>Yes</a:t>
            </a:r>
            <a:br>
              <a:rPr lang="en-IN" dirty="0"/>
            </a:br>
            <a:r>
              <a:rPr lang="en-IN" dirty="0"/>
              <a:t>-</a:t>
            </a:r>
            <a:br>
              <a:rPr lang="en-IN" dirty="0"/>
            </a:br>
            <a:r>
              <a:rPr lang="en-IN" dirty="0"/>
              <a:t>Yes</a:t>
            </a:r>
            <a:br>
              <a:rPr lang="en-IN" dirty="0"/>
            </a:br>
            <a:r>
              <a:rPr lang="en-IN" dirty="0"/>
              <a:t>-Yesi2.xlarge430.51 x 800 </a:t>
            </a:r>
            <a:r>
              <a:rPr lang="en-IN" dirty="0" err="1"/>
              <a:t>SSDModerateIntel</a:t>
            </a:r>
            <a:r>
              <a:rPr lang="en-IN" dirty="0"/>
              <a:t> Xeon E5-2670 v22.5Yes-YesYesYesi2.2xlarge8612 x 800 </a:t>
            </a:r>
            <a:r>
              <a:rPr lang="en-IN" dirty="0" err="1"/>
              <a:t>SSDHighIntel</a:t>
            </a:r>
            <a:r>
              <a:rPr lang="en-IN" dirty="0"/>
              <a:t> Xeon E5-2670 v22.5Yes-YesYesYesi2.4xlarge161224 x 800 </a:t>
            </a:r>
            <a:r>
              <a:rPr lang="en-IN" dirty="0" err="1"/>
              <a:t>SSDHighIntel</a:t>
            </a:r>
            <a:r>
              <a:rPr lang="en-IN" dirty="0"/>
              <a:t> Xeon E5-2670 v22.5Yes-YesYesYesi2.8xlarge322448 x 800 SSD10 </a:t>
            </a:r>
            <a:r>
              <a:rPr lang="en-IN" dirty="0" err="1"/>
              <a:t>GigabitIntel</a:t>
            </a:r>
            <a:r>
              <a:rPr lang="en-IN" dirty="0"/>
              <a:t> Xeon E5-2670 v22.5Yes-Yes-Yesd2.xlarge430.53 x 2000ModerateIntel Xeon E5-2676 v32.4YesYesYesYesYesd2.2xlarge8616 x 2000HighIntel Xeon E5-2676 v32.4YesYesYesYesYesd2.4xlarge1612212 x 2000HighIntel Xeon E5-2676 v32.4YesYesYesYesYesd2.8xlarge3624424 x 200010 </a:t>
            </a:r>
            <a:r>
              <a:rPr lang="en-IN" dirty="0" err="1"/>
              <a:t>GigabitIntel</a:t>
            </a:r>
            <a:r>
              <a:rPr lang="en-IN" dirty="0"/>
              <a:t> Xeon E5-2676 v32.4YesYesYesYesYes</a:t>
            </a:r>
          </a:p>
          <a:p>
            <a:r>
              <a:rPr lang="en-IN" sz="1200" kern="1200" dirty="0">
                <a:solidFill>
                  <a:schemeClr val="tx1"/>
                </a:solidFill>
                <a:latin typeface="+mn-lt"/>
                <a:ea typeface="+mn-ea"/>
                <a:cs typeface="+mn-cs"/>
              </a:rPr>
              <a:t>Each </a:t>
            </a:r>
            <a:r>
              <a:rPr lang="en-IN" sz="1200" kern="1200" dirty="0" err="1">
                <a:solidFill>
                  <a:schemeClr val="tx1"/>
                </a:solidFill>
                <a:latin typeface="+mn-lt"/>
                <a:ea typeface="+mn-ea"/>
                <a:cs typeface="+mn-cs"/>
              </a:rPr>
              <a:t>vCPU</a:t>
            </a:r>
            <a:r>
              <a:rPr lang="en-IN" sz="1200" kern="1200" dirty="0">
                <a:solidFill>
                  <a:schemeClr val="tx1"/>
                </a:solidFill>
                <a:latin typeface="+mn-lt"/>
                <a:ea typeface="+mn-ea"/>
                <a:cs typeface="+mn-cs"/>
              </a:rPr>
              <a:t> is a </a:t>
            </a:r>
            <a:r>
              <a:rPr lang="en-IN" sz="1200" kern="1200" dirty="0" err="1">
                <a:solidFill>
                  <a:schemeClr val="tx1"/>
                </a:solidFill>
                <a:latin typeface="+mn-lt"/>
                <a:ea typeface="+mn-ea"/>
                <a:cs typeface="+mn-cs"/>
              </a:rPr>
              <a:t>hyperthread</a:t>
            </a:r>
            <a:r>
              <a:rPr lang="en-IN" sz="1200" kern="1200" dirty="0">
                <a:solidFill>
                  <a:schemeClr val="tx1"/>
                </a:solidFill>
                <a:latin typeface="+mn-lt"/>
                <a:ea typeface="+mn-ea"/>
                <a:cs typeface="+mn-cs"/>
              </a:rPr>
              <a:t> of an Intel Xeon core for M4, M3, C4, C3, R3, HS1, G2, I2, and D2.</a:t>
            </a:r>
          </a:p>
          <a:p>
            <a:r>
              <a:rPr lang="en-IN" sz="1200" kern="1200" dirty="0">
                <a:solidFill>
                  <a:schemeClr val="tx1"/>
                </a:solidFill>
                <a:latin typeface="+mn-lt"/>
                <a:ea typeface="+mn-ea"/>
                <a:cs typeface="+mn-cs"/>
              </a:rPr>
              <a:t>*M3 instances may also launch as an Intel Xeon E5-2670 (Sandy Bridge) Processor running at 2.6 GHz.</a:t>
            </a:r>
          </a:p>
          <a:p>
            <a:r>
              <a:rPr lang="en-IN" sz="1200" kern="1200" dirty="0">
                <a:solidFill>
                  <a:schemeClr val="tx1"/>
                </a:solidFill>
                <a:latin typeface="+mn-lt"/>
                <a:ea typeface="+mn-ea"/>
                <a:cs typeface="+mn-cs"/>
              </a:rPr>
              <a:t>† AVX, AVX2, and Enhanced Networking are only available on instances launched with HVM </a:t>
            </a:r>
            <a:r>
              <a:rPr lang="en-IN" sz="1200" kern="1200" dirty="0" err="1">
                <a:solidFill>
                  <a:schemeClr val="tx1"/>
                </a:solidFill>
                <a:latin typeface="+mn-lt"/>
                <a:ea typeface="+mn-ea"/>
                <a:cs typeface="+mn-cs"/>
              </a:rPr>
              <a:t>AMIs</a:t>
            </a:r>
            <a:r>
              <a:rPr lang="en-IN" sz="1200" kern="1200" dirty="0">
                <a:solidFill>
                  <a:schemeClr val="tx1"/>
                </a:solidFill>
                <a:latin typeface="+mn-lt"/>
                <a:ea typeface="+mn-ea"/>
                <a:cs typeface="+mn-cs"/>
              </a:rPr>
              <a:t>.</a:t>
            </a:r>
            <a:br>
              <a:rPr lang="en-IN" sz="1200" kern="1200" dirty="0">
                <a:solidFill>
                  <a:schemeClr val="tx1"/>
                </a:solidFill>
                <a:latin typeface="+mn-lt"/>
                <a:ea typeface="+mn-ea"/>
                <a:cs typeface="+mn-cs"/>
              </a:rPr>
            </a:b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Looking for T1, M1, C1, CC2, M2, CR1, CG1, HS1, or HI1 Instances? See the </a:t>
            </a:r>
            <a:r>
              <a:rPr lang="en-IN" sz="1200" u="none" strike="noStrike" kern="1200" dirty="0">
                <a:solidFill>
                  <a:schemeClr val="tx1"/>
                </a:solidFill>
                <a:latin typeface="+mn-lt"/>
                <a:ea typeface="+mn-ea"/>
                <a:cs typeface="+mn-cs"/>
                <a:hlinkClick r:id="rId6"/>
              </a:rPr>
              <a:t>Previous Generation </a:t>
            </a:r>
            <a:r>
              <a:rPr lang="en-IN" sz="1200" u="none" strike="noStrike" kern="1200" dirty="0" err="1">
                <a:solidFill>
                  <a:schemeClr val="tx1"/>
                </a:solidFill>
                <a:latin typeface="+mn-lt"/>
                <a:ea typeface="+mn-ea"/>
                <a:cs typeface="+mn-cs"/>
                <a:hlinkClick r:id="rId6"/>
              </a:rPr>
              <a:t>Instances</a:t>
            </a:r>
            <a:r>
              <a:rPr lang="en-IN" sz="1200" kern="1200" dirty="0" err="1">
                <a:solidFill>
                  <a:schemeClr val="tx1"/>
                </a:solidFill>
                <a:latin typeface="+mn-lt"/>
                <a:ea typeface="+mn-ea"/>
                <a:cs typeface="+mn-cs"/>
              </a:rPr>
              <a:t>page</a:t>
            </a:r>
            <a:r>
              <a:rPr lang="en-IN" sz="1200" kern="1200" dirty="0">
                <a:solidFill>
                  <a:schemeClr val="tx1"/>
                </a:solidFill>
                <a:latin typeface="+mn-lt"/>
                <a:ea typeface="+mn-ea"/>
                <a:cs typeface="+mn-cs"/>
              </a:rPr>
              <a:t>.</a:t>
            </a:r>
          </a:p>
          <a:p>
            <a:r>
              <a:rPr lang="en-IN" sz="1200" kern="1200" dirty="0">
                <a:solidFill>
                  <a:schemeClr val="tx1"/>
                </a:solidFill>
                <a:latin typeface="+mn-lt"/>
                <a:ea typeface="+mn-ea"/>
                <a:cs typeface="+mn-cs"/>
              </a:rPr>
              <a:t> </a:t>
            </a:r>
          </a:p>
          <a:p>
            <a:r>
              <a:rPr lang="en-IN" sz="1200" b="0" i="0" u="none" strike="noStrike" kern="1200" cap="all" dirty="0">
                <a:solidFill>
                  <a:schemeClr val="tx1"/>
                </a:solidFill>
                <a:latin typeface="+mn-lt"/>
                <a:ea typeface="+mn-ea"/>
                <a:cs typeface="+mn-cs"/>
                <a:hlinkClick r:id="rId7"/>
              </a:rPr>
              <a:t>AWS MOBILE SERVICES</a:t>
            </a:r>
          </a:p>
          <a:p>
            <a:r>
              <a:rPr lang="en-IN" sz="1200" b="0" u="none" strike="noStrike" kern="1200" dirty="0">
                <a:solidFill>
                  <a:schemeClr val="tx1"/>
                </a:solidFill>
                <a:latin typeface="+mn-lt"/>
                <a:ea typeface="+mn-ea"/>
                <a:cs typeface="+mn-cs"/>
                <a:hlinkClick r:id="rId7"/>
              </a:rPr>
              <a:t>Easily build or enhance your app with AWS Mobile Services</a:t>
            </a:r>
          </a:p>
          <a:p>
            <a:br>
              <a:rPr lang="en-IN" sz="1200" b="0" i="0" u="none" strike="noStrike" kern="1200" dirty="0">
                <a:solidFill>
                  <a:schemeClr val="tx1"/>
                </a:solidFill>
                <a:latin typeface="+mn-lt"/>
                <a:ea typeface="+mn-ea"/>
                <a:cs typeface="+mn-cs"/>
                <a:hlinkClick r:id="rId8"/>
              </a:rPr>
            </a:b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AWS cloud computing provides</a:t>
            </a:r>
            <a:r>
              <a:rPr lang="en-US" baseline="0" dirty="0"/>
              <a:t> a simple way to access servers, storage, databases and a broad set of application services over the Internet. AWS owns and maintains the network-connected hardware required for these application services, while you provision and use what you need. </a:t>
            </a:r>
          </a:p>
          <a:p>
            <a:endParaRPr lang="en-US" baseline="0" dirty="0"/>
          </a:p>
        </p:txBody>
      </p:sp>
    </p:spTree>
    <p:extLst>
      <p:ext uri="{BB962C8B-B14F-4D97-AF65-F5344CB8AC3E}">
        <p14:creationId xmlns:p14="http://schemas.microsoft.com/office/powerpoint/2010/main" val="1659328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baseline="0" dirty="0">
                <a:solidFill>
                  <a:schemeClr val="tx1"/>
                </a:solidFill>
                <a:latin typeface="+mn-lt"/>
                <a:ea typeface="+mn-ea"/>
                <a:cs typeface="+mn-cs"/>
              </a:rPr>
              <a:t>Amazon Elastic Block Store (Amazon EBS) volumes provide durable block-level storage for use with Amazon EC2 instances (virtual machines). Amazon EBS volumes are off-instance, network-attached storage (NAS) that persists independently from the running life of a single Amazon EC2 instance. After an Amazon EBS volume is attached to an instance, you can use it like a physical hard drive, typically by formatting it with the file system of your choice and using the file I/O interface provided by the instance operating system. You can use an Amazon EBS volume to boot an Amazon EC2 instance (Amazon EBS-root </a:t>
            </a:r>
            <a:r>
              <a:rPr lang="en-IN" sz="1200" kern="1200" baseline="0" dirty="0" err="1">
                <a:solidFill>
                  <a:schemeClr val="tx1"/>
                </a:solidFill>
                <a:latin typeface="+mn-lt"/>
                <a:ea typeface="+mn-ea"/>
                <a:cs typeface="+mn-cs"/>
              </a:rPr>
              <a:t>AMIs</a:t>
            </a:r>
            <a:r>
              <a:rPr lang="en-IN" sz="1200" kern="1200" baseline="0" dirty="0">
                <a:solidFill>
                  <a:schemeClr val="tx1"/>
                </a:solidFill>
                <a:latin typeface="+mn-lt"/>
                <a:ea typeface="+mn-ea"/>
                <a:cs typeface="+mn-cs"/>
              </a:rPr>
              <a:t> only), and you can attach multiple Amazon EBS volumes to a single Amazon EC2 instance. Note, however, that any single Amazon EBS volume may be attached to only one Amazon EC2 instance at any point in time. </a:t>
            </a:r>
            <a:endParaRPr lang="en-US" sz="1100" dirty="0">
              <a:latin typeface="Arial"/>
            </a:endParaRP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baseline="0" dirty="0">
                <a:solidFill>
                  <a:schemeClr val="tx1"/>
                </a:solidFill>
                <a:latin typeface="+mn-lt"/>
                <a:ea typeface="+mn-ea"/>
                <a:cs typeface="+mn-cs"/>
              </a:rPr>
              <a:t>Amazon Simple Storage Service (Amazon S3) is storage for the Internet. It’s a simple storage service that offers software developers a highly-scalable, reliable, and low-latency data storage infrastructure at very low costs. Amazon S3 provides a simple web services interface that can be used to store and retrieve any amount of data, at any time, from within Amazon Elastic Compute Cloud (Amazon EC2) or from anywhere on the web. You can write, read, and delete objects containing from 1 byte to 5 terabytes of data each. The number of objects you can store in an Amazon S3 bucket is virtually unlimited. Amazon S3 is also highly secure, supporting encryption at rest, and providing multiple mechanisms to provide fine-grained control of access to Amazon S3 resources. Amazon S3 is also highly scalable, allowing concurrent read or write access to Amazon S3 data by many separate clients or application threads. Finally, Amazon S3 provides data lifecycle management capabilities, allowing users to define rules to automatically archive Amazon S3 data to Amazon Glacier, or to delete data at end of life. </a:t>
            </a:r>
            <a:endParaRPr lang="en-IN" dirty="0"/>
          </a:p>
          <a:p>
            <a:r>
              <a:rPr lang="en-IN" dirty="0"/>
              <a:t>Amazon S3 stores data as objects within buckets. An object consists of a file and optionally any metadata that describes that file. </a:t>
            </a:r>
          </a:p>
          <a:p>
            <a:r>
              <a:rPr lang="en-IN" dirty="0"/>
              <a:t>To store an object in Amazon S3, you upload the file you want to store to a bucket. When you upload a file, you can set permissions on the object as well as any metadata. </a:t>
            </a:r>
          </a:p>
          <a:p>
            <a:r>
              <a:rPr lang="en-IN" dirty="0"/>
              <a:t>Buckets are the containers for objects. You can have one or more buckets. For each bucket, you can control access to it (who can create, delete, and list objects in the bucket), view access logs for it and its objects, and choose the geographical region where Amazon S3 will store the bucket and its contents.</a:t>
            </a:r>
          </a:p>
          <a:p>
            <a:r>
              <a:rPr lang="en-IN" dirty="0"/>
              <a:t>When using the AWS Management Console, you can create folders to group objects, and you can nest folders (create folders within folders). </a:t>
            </a: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US" dirty="0">
                <a:latin typeface="Calibri" charset="0"/>
              </a:rPr>
              <a:t>Sign</a:t>
            </a:r>
            <a:r>
              <a:rPr lang="en-US" baseline="0" dirty="0">
                <a:latin typeface="Calibri" charset="0"/>
              </a:rPr>
              <a:t> up for S3 account- create bucket- create object within bucket-view object-move object- delete object</a:t>
            </a:r>
          </a:p>
          <a:p>
            <a:r>
              <a:rPr lang="en-IN" sz="1200" kern="1200" baseline="0" dirty="0">
                <a:solidFill>
                  <a:schemeClr val="tx1"/>
                </a:solidFill>
                <a:latin typeface="+mn-lt"/>
                <a:ea typeface="+mn-ea"/>
                <a:cs typeface="+mn-cs"/>
              </a:rPr>
              <a:t>Amazon S3 is also frequently used to host entire static websites. Amazon S3 provides a highly-available and highly-scalable solution for websites with only static content, including HTML files, images, videos, and client-side scripts such as JavaScript. </a:t>
            </a:r>
          </a:p>
          <a:p>
            <a:r>
              <a:rPr lang="en-IN" sz="1200" kern="1200" baseline="0" dirty="0">
                <a:solidFill>
                  <a:schemeClr val="tx1"/>
                </a:solidFill>
                <a:latin typeface="+mn-lt"/>
                <a:ea typeface="+mn-ea"/>
                <a:cs typeface="+mn-cs"/>
              </a:rPr>
              <a:t>Amazon S3 is also commonly used as a data store for computation and large-scale analytics, such as </a:t>
            </a:r>
            <a:r>
              <a:rPr lang="en-IN" sz="1200" kern="1200" baseline="0" dirty="0" err="1">
                <a:solidFill>
                  <a:schemeClr val="tx1"/>
                </a:solidFill>
                <a:latin typeface="+mn-lt"/>
                <a:ea typeface="+mn-ea"/>
                <a:cs typeface="+mn-cs"/>
              </a:rPr>
              <a:t>analyzing</a:t>
            </a:r>
            <a:r>
              <a:rPr lang="en-IN" sz="1200" kern="1200" baseline="0" dirty="0">
                <a:solidFill>
                  <a:schemeClr val="tx1"/>
                </a:solidFill>
                <a:latin typeface="+mn-lt"/>
                <a:ea typeface="+mn-ea"/>
                <a:cs typeface="+mn-cs"/>
              </a:rPr>
              <a:t> financial transactions, </a:t>
            </a:r>
            <a:r>
              <a:rPr lang="en-IN" sz="1200" kern="1200" baseline="0" dirty="0" err="1">
                <a:solidFill>
                  <a:schemeClr val="tx1"/>
                </a:solidFill>
                <a:latin typeface="+mn-lt"/>
                <a:ea typeface="+mn-ea"/>
                <a:cs typeface="+mn-cs"/>
              </a:rPr>
              <a:t>clickstream</a:t>
            </a:r>
            <a:r>
              <a:rPr lang="en-IN" sz="1200" kern="1200" baseline="0" dirty="0">
                <a:solidFill>
                  <a:schemeClr val="tx1"/>
                </a:solidFill>
                <a:latin typeface="+mn-lt"/>
                <a:ea typeface="+mn-ea"/>
                <a:cs typeface="+mn-cs"/>
              </a:rPr>
              <a:t> analytics, and media </a:t>
            </a:r>
            <a:r>
              <a:rPr lang="en-IN" sz="1200" kern="1200" baseline="0" dirty="0" err="1">
                <a:solidFill>
                  <a:schemeClr val="tx1"/>
                </a:solidFill>
                <a:latin typeface="+mn-lt"/>
                <a:ea typeface="+mn-ea"/>
                <a:cs typeface="+mn-cs"/>
              </a:rPr>
              <a:t>transcoding</a:t>
            </a:r>
            <a:r>
              <a:rPr lang="en-IN" sz="1200" kern="1200" baseline="0" dirty="0">
                <a:solidFill>
                  <a:schemeClr val="tx1"/>
                </a:solidFill>
                <a:latin typeface="+mn-lt"/>
                <a:ea typeface="+mn-ea"/>
                <a:cs typeface="+mn-cs"/>
              </a:rPr>
              <a:t>. Because of the horizontal scalability of Amazon S3, you can access your data from multiple computing nodes concurrently without being constrained by a single connection. </a:t>
            </a:r>
          </a:p>
          <a:p>
            <a:r>
              <a:rPr lang="en-IN" sz="1200" kern="1200" baseline="0" dirty="0">
                <a:solidFill>
                  <a:schemeClr val="tx1"/>
                </a:solidFill>
                <a:latin typeface="+mn-lt"/>
                <a:ea typeface="+mn-ea"/>
                <a:cs typeface="+mn-cs"/>
              </a:rPr>
              <a:t>Finally, Amazon S3 is often used as a highly durable, scalable, and secure solution for backup and archival of critical data, and to provide disaster recovery solutions for business continuity. Because Amazon S3 stores objects redundantly on multiple devices across multiple facilities, it provides the highly-durable storage infrastructure needed for these scenarios. Amazon S3’s versioning capability is available to protect critical data from inadvertent deletion. </a:t>
            </a:r>
            <a:endParaRPr lang="en-US" dirty="0">
              <a:latin typeface="Calibri" charset="0"/>
            </a:endParaRPr>
          </a:p>
          <a:p>
            <a:pPr marL="0" marR="0" indent="0" algn="l" defTabSz="457200" rtl="0" eaLnBrk="1" fontAlgn="auto" latinLnBrk="0" hangingPunct="1">
              <a:lnSpc>
                <a:spcPct val="100000"/>
              </a:lnSpc>
              <a:spcBef>
                <a:spcPct val="0"/>
              </a:spcBef>
              <a:spcAft>
                <a:spcPts val="0"/>
              </a:spcAft>
              <a:buClrTx/>
              <a:buSzTx/>
              <a:buFontTx/>
              <a:buNone/>
              <a:tabLst/>
              <a:defRPr/>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IN" sz="1200" kern="1200" baseline="0" dirty="0">
                <a:solidFill>
                  <a:schemeClr val="tx1"/>
                </a:solidFill>
                <a:latin typeface="+mn-lt"/>
                <a:ea typeface="+mn-ea"/>
                <a:cs typeface="+mn-cs"/>
              </a:rPr>
              <a:t>Amazon S3 use a higher-level toolkit or software development kit (SDK) that wraps the underlying REST API. AWS SDKs are available for Java, .NET, PHP, and Ruby. The integrated AWS Command Line Interface (AWS CLI) also provides a set of high-level, Linux-like Amazon S3 file commands for common operations, such as </a:t>
            </a:r>
            <a:r>
              <a:rPr lang="en-IN" sz="1200" b="1" kern="1200" baseline="0" dirty="0" err="1">
                <a:solidFill>
                  <a:schemeClr val="tx1"/>
                </a:solidFill>
                <a:latin typeface="+mn-lt"/>
                <a:ea typeface="+mn-ea"/>
                <a:cs typeface="+mn-cs"/>
              </a:rPr>
              <a:t>ls</a:t>
            </a:r>
            <a:r>
              <a:rPr lang="en-IN" sz="1200" b="1" kern="1200" baseline="0" dirty="0">
                <a:solidFill>
                  <a:schemeClr val="tx1"/>
                </a:solidFill>
                <a:latin typeface="+mn-lt"/>
                <a:ea typeface="+mn-ea"/>
                <a:cs typeface="+mn-cs"/>
              </a:rPr>
              <a:t>, cp, </a:t>
            </a:r>
            <a:r>
              <a:rPr lang="en-IN" sz="1200" b="1" kern="1200" baseline="0" dirty="0" err="1">
                <a:solidFill>
                  <a:schemeClr val="tx1"/>
                </a:solidFill>
                <a:latin typeface="+mn-lt"/>
                <a:ea typeface="+mn-ea"/>
                <a:cs typeface="+mn-cs"/>
              </a:rPr>
              <a:t>mv</a:t>
            </a:r>
            <a:r>
              <a:rPr lang="en-IN" sz="1200" b="1" kern="1200" baseline="0" dirty="0">
                <a:solidFill>
                  <a:schemeClr val="tx1"/>
                </a:solidFill>
                <a:latin typeface="+mn-lt"/>
                <a:ea typeface="+mn-ea"/>
                <a:cs typeface="+mn-cs"/>
              </a:rPr>
              <a:t>, sync, etc. The AWS CLI for Amazon S3 allows you to perform recursive uploads and downloads using a single folder-level Amazon S3 command, and supports parallel transfers. The AWS CLI also provides command-line access to the low-level Amazon S3 API. Finally, using the AWS Management Console, you can easily create and manage Amazon S3 buckets, upload and download objects, and browse the contents of your Amazon S3 buckets using a simple web-based user interface. </a:t>
            </a:r>
          </a:p>
          <a:p>
            <a:r>
              <a:rPr lang="en-IN" sz="1200" b="0" i="0" u="none" strike="noStrike" kern="1200" dirty="0">
                <a:solidFill>
                  <a:schemeClr val="tx1"/>
                </a:solidFill>
                <a:latin typeface="+mn-lt"/>
                <a:ea typeface="+mn-ea"/>
                <a:cs typeface="+mn-cs"/>
              </a:rPr>
              <a:t>Cross-Region Replication</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Cross-region replication (CRR) provides automated, fast, reliable data replication across AWS regions. Every object uploaded to an S3 bucket is automatically replicated to a destination bucket in a different AWS region that you choose.</a:t>
            </a:r>
          </a:p>
          <a:p>
            <a:r>
              <a:rPr lang="en-IN" sz="1200" b="0" i="0" u="none" strike="noStrike" kern="1200" dirty="0">
                <a:solidFill>
                  <a:schemeClr val="tx1"/>
                </a:solidFill>
                <a:latin typeface="+mn-lt"/>
                <a:ea typeface="+mn-ea"/>
                <a:cs typeface="+mn-cs"/>
              </a:rPr>
              <a:t>Event Notifications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event notifications can be sent when objects are uploaded to or deleted from Amazon S3. Event notifications can be delivered using </a:t>
            </a:r>
            <a:r>
              <a:rPr lang="en-IN" sz="1200" b="0" i="0" u="none" strike="noStrike" kern="1200" dirty="0">
                <a:solidFill>
                  <a:schemeClr val="tx1"/>
                </a:solidFill>
                <a:latin typeface="+mn-lt"/>
                <a:ea typeface="+mn-ea"/>
                <a:cs typeface="+mn-cs"/>
                <a:hlinkClick r:id="rId3"/>
              </a:rPr>
              <a:t>Amazon SQS</a:t>
            </a:r>
            <a:r>
              <a:rPr lang="en-IN" sz="1200" b="0" i="0" kern="1200" dirty="0">
                <a:solidFill>
                  <a:schemeClr val="tx1"/>
                </a:solidFill>
                <a:latin typeface="+mn-lt"/>
                <a:ea typeface="+mn-ea"/>
                <a:cs typeface="+mn-cs"/>
              </a:rPr>
              <a:t> or </a:t>
            </a:r>
            <a:r>
              <a:rPr lang="en-IN" sz="1200" b="0" i="0" u="none" strike="noStrike" kern="1200" dirty="0">
                <a:solidFill>
                  <a:schemeClr val="tx1"/>
                </a:solidFill>
                <a:latin typeface="+mn-lt"/>
                <a:ea typeface="+mn-ea"/>
                <a:cs typeface="+mn-cs"/>
                <a:hlinkClick r:id="rId4"/>
              </a:rPr>
              <a:t>Amazon SNS</a:t>
            </a:r>
            <a:r>
              <a:rPr lang="en-IN" sz="1200" b="0" i="0" kern="1200" dirty="0">
                <a:solidFill>
                  <a:schemeClr val="tx1"/>
                </a:solidFill>
                <a:latin typeface="+mn-lt"/>
                <a:ea typeface="+mn-ea"/>
                <a:cs typeface="+mn-cs"/>
              </a:rPr>
              <a:t>, or sent directly to </a:t>
            </a:r>
            <a:r>
              <a:rPr lang="en-IN" sz="1200" b="0" i="0" u="none" strike="noStrike" kern="1200" dirty="0">
                <a:solidFill>
                  <a:schemeClr val="tx1"/>
                </a:solidFill>
                <a:latin typeface="+mn-lt"/>
                <a:ea typeface="+mn-ea"/>
                <a:cs typeface="+mn-cs"/>
                <a:hlinkClick r:id="rId5"/>
              </a:rPr>
              <a:t>AWS Lambda</a:t>
            </a:r>
            <a:r>
              <a:rPr lang="en-IN" sz="1200" b="0" i="0" kern="1200" dirty="0">
                <a:solidFill>
                  <a:schemeClr val="tx1"/>
                </a:solidFill>
                <a:latin typeface="+mn-lt"/>
                <a:ea typeface="+mn-ea"/>
                <a:cs typeface="+mn-cs"/>
              </a:rPr>
              <a:t>, enabling you to trigger workflows, alerts, or other processing.</a:t>
            </a:r>
          </a:p>
          <a:p>
            <a:r>
              <a:rPr lang="en-IN" sz="1200" b="0" i="0" u="none" strike="noStrike" kern="1200" dirty="0">
                <a:solidFill>
                  <a:schemeClr val="tx1"/>
                </a:solidFill>
                <a:latin typeface="+mn-lt"/>
                <a:ea typeface="+mn-ea"/>
                <a:cs typeface="+mn-cs"/>
              </a:rPr>
              <a:t>Versioning</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allows you to enable versioning so you can preserve, retrieve, and restore every version of every object stored in an Amazon S3 bucket.</a:t>
            </a:r>
          </a:p>
          <a:p>
            <a:r>
              <a:rPr lang="en-IN" sz="1200" b="0" i="0" u="none" strike="noStrike" kern="1200" dirty="0">
                <a:solidFill>
                  <a:schemeClr val="tx1"/>
                </a:solidFill>
                <a:latin typeface="+mn-lt"/>
                <a:ea typeface="+mn-ea"/>
                <a:cs typeface="+mn-cs"/>
              </a:rPr>
              <a:t>Lifecycle Management</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provides a number of data stewardship capabilities, including automated </a:t>
            </a:r>
            <a:r>
              <a:rPr lang="en-IN" sz="1200" b="0" i="0" kern="1200" dirty="0" err="1">
                <a:solidFill>
                  <a:schemeClr val="tx1"/>
                </a:solidFill>
                <a:latin typeface="+mn-lt"/>
                <a:ea typeface="+mn-ea"/>
                <a:cs typeface="+mn-cs"/>
              </a:rPr>
              <a:t>artifact</a:t>
            </a:r>
            <a:r>
              <a:rPr lang="en-IN" sz="1200" b="0" i="0" kern="1200" dirty="0">
                <a:solidFill>
                  <a:schemeClr val="tx1"/>
                </a:solidFill>
                <a:latin typeface="+mn-lt"/>
                <a:ea typeface="+mn-ea"/>
                <a:cs typeface="+mn-cs"/>
              </a:rPr>
              <a:t> cleanup as well as data lifecycle migration from S3 Standard to S3 Standard - Infrequent Access and Amazon Glacier.</a:t>
            </a:r>
          </a:p>
          <a:p>
            <a:r>
              <a:rPr lang="en-IN" sz="1200" b="0" i="0" u="none" strike="noStrike" kern="1200" dirty="0">
                <a:solidFill>
                  <a:schemeClr val="tx1"/>
                </a:solidFill>
                <a:latin typeface="+mn-lt"/>
                <a:ea typeface="+mn-ea"/>
                <a:cs typeface="+mn-cs"/>
              </a:rPr>
              <a:t>Encryption</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encrypts data in transit via SSL-encrypted endpoints and can also encrypt data at rest with three options for managing encryption keys: directly by S3, through </a:t>
            </a:r>
            <a:r>
              <a:rPr lang="en-IN" sz="1200" b="0" i="0" u="none" strike="noStrike" kern="1200" dirty="0">
                <a:solidFill>
                  <a:schemeClr val="tx1"/>
                </a:solidFill>
                <a:latin typeface="+mn-lt"/>
                <a:ea typeface="+mn-ea"/>
                <a:cs typeface="+mn-cs"/>
                <a:hlinkClick r:id="rId6"/>
              </a:rPr>
              <a:t>AWS Key Management Service (AWS KMS)</a:t>
            </a:r>
            <a:r>
              <a:rPr lang="en-IN" sz="1200" b="0" i="0" kern="1200" dirty="0">
                <a:solidFill>
                  <a:schemeClr val="tx1"/>
                </a:solidFill>
                <a:latin typeface="+mn-lt"/>
                <a:ea typeface="+mn-ea"/>
                <a:cs typeface="+mn-cs"/>
              </a:rPr>
              <a:t>, or you can provide your own keys.</a:t>
            </a:r>
          </a:p>
          <a:p>
            <a:r>
              <a:rPr lang="en-IN" sz="1200" b="0" i="0" u="none" strike="noStrike" kern="1200" dirty="0">
                <a:solidFill>
                  <a:schemeClr val="tx1"/>
                </a:solidFill>
                <a:latin typeface="+mn-lt"/>
                <a:ea typeface="+mn-ea"/>
                <a:cs typeface="+mn-cs"/>
              </a:rPr>
              <a:t>Security and Access Management</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provides several mechanisms to control and monitor who can access your data as well as how, when, and where they can access it. VPC endpoints allow you to create a secure connection without a gateway or NAT instances.</a:t>
            </a:r>
          </a:p>
          <a:p>
            <a:r>
              <a:rPr lang="en-IN" sz="1200" b="0" i="0" u="none" strike="noStrike" kern="1200" dirty="0">
                <a:solidFill>
                  <a:schemeClr val="tx1"/>
                </a:solidFill>
                <a:latin typeface="+mn-lt"/>
                <a:ea typeface="+mn-ea"/>
                <a:cs typeface="+mn-cs"/>
              </a:rPr>
              <a:t>Programmatic Access Using the AWS SDKs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is supported by the AWS SDKs for Java, PHP, .NET, Python, </a:t>
            </a:r>
            <a:r>
              <a:rPr lang="en-IN" sz="1200" b="0" i="0" kern="1200" dirty="0" err="1">
                <a:solidFill>
                  <a:schemeClr val="tx1"/>
                </a:solidFill>
                <a:latin typeface="+mn-lt"/>
                <a:ea typeface="+mn-ea"/>
                <a:cs typeface="+mn-cs"/>
              </a:rPr>
              <a:t>Node.js</a:t>
            </a:r>
            <a:r>
              <a:rPr lang="en-IN" sz="1200" b="0" i="0" kern="1200" dirty="0">
                <a:solidFill>
                  <a:schemeClr val="tx1"/>
                </a:solidFill>
                <a:latin typeface="+mn-lt"/>
                <a:ea typeface="+mn-ea"/>
                <a:cs typeface="+mn-cs"/>
              </a:rPr>
              <a:t>, Ruby, and the AWS Mobile SDK. The SDK libraries wrap the underlying REST API, simplifying your programming tasks.</a:t>
            </a:r>
          </a:p>
          <a:p>
            <a:r>
              <a:rPr lang="en-IN" sz="1200" b="0" i="0" u="none" strike="noStrike" kern="1200" dirty="0">
                <a:solidFill>
                  <a:schemeClr val="tx1"/>
                </a:solidFill>
                <a:latin typeface="+mn-lt"/>
                <a:ea typeface="+mn-ea"/>
                <a:cs typeface="+mn-cs"/>
              </a:rPr>
              <a:t>Cost Monitoring and Controls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has several features for managing and controlling your costs, including bucket tagging to manage cost allocation and integration with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to receive billing alerts.</a:t>
            </a:r>
          </a:p>
          <a:p>
            <a:r>
              <a:rPr lang="en-IN" sz="1200" b="0" i="0" u="none" strike="noStrike" kern="1200" dirty="0" err="1">
                <a:solidFill>
                  <a:schemeClr val="tx1"/>
                </a:solidFill>
                <a:latin typeface="+mn-lt"/>
                <a:ea typeface="+mn-ea"/>
                <a:cs typeface="+mn-cs"/>
              </a:rPr>
              <a:t>lexible</a:t>
            </a:r>
            <a:r>
              <a:rPr lang="en-IN" sz="1200" b="0" i="0" u="none" strike="noStrike" kern="1200" dirty="0">
                <a:solidFill>
                  <a:schemeClr val="tx1"/>
                </a:solidFill>
                <a:latin typeface="+mn-lt"/>
                <a:ea typeface="+mn-ea"/>
                <a:cs typeface="+mn-cs"/>
              </a:rPr>
              <a:t> Storage Options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S3 is designed for 99.999999999% durability and up to 99.99% availability of objects over a given year. In addition to S3 Standard, there is a lower-cost Standard - Infrequent Access option for infrequently accessed data, and Amazon Glacier for archiving cold data at the lowest possible cost.</a:t>
            </a:r>
          </a:p>
          <a:p>
            <a:endParaRPr lang="en-US" sz="1200" b="0" i="0" kern="1200" dirty="0">
              <a:solidFill>
                <a:schemeClr val="tx1"/>
              </a:solidFill>
              <a:latin typeface="+mn-lt"/>
              <a:ea typeface="+mn-ea"/>
              <a:cs typeface="+mn-cs"/>
            </a:endParaRPr>
          </a:p>
          <a:p>
            <a:endParaRPr lang="en-IN" sz="1200" b="0" i="0" kern="1200" dirty="0">
              <a:solidFill>
                <a:schemeClr val="tx1"/>
              </a:solidFill>
              <a:latin typeface="+mn-lt"/>
              <a:ea typeface="+mn-ea"/>
              <a:cs typeface="+mn-cs"/>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latin typeface="+mn-lt"/>
                <a:ea typeface="+mn-ea"/>
                <a:cs typeface="+mn-cs"/>
              </a:rPr>
              <a:t>Auto Scaling helps you maintain application availability and allows you to scale your </a:t>
            </a:r>
            <a:r>
              <a:rPr lang="en-IN" sz="1200" b="0" i="0" u="none" strike="noStrike" kern="1200" dirty="0">
                <a:solidFill>
                  <a:schemeClr val="tx1"/>
                </a:solidFill>
                <a:latin typeface="+mn-lt"/>
                <a:ea typeface="+mn-ea"/>
                <a:cs typeface="+mn-cs"/>
                <a:hlinkClick r:id="rId3"/>
              </a:rPr>
              <a:t>Amazon EC2</a:t>
            </a:r>
            <a:r>
              <a:rPr lang="en-IN" sz="1200" b="0" i="0" kern="1200" dirty="0">
                <a:solidFill>
                  <a:schemeClr val="tx1"/>
                </a:solidFill>
                <a:latin typeface="+mn-lt"/>
                <a:ea typeface="+mn-ea"/>
                <a:cs typeface="+mn-cs"/>
              </a:rPr>
              <a:t> capacity up or down automatically according to conditions you define. You can use Auto Scaling to help ensure that you are running your desired number of Amazon EC2 instances. Auto Scaling can also automatically increase the number of Amazon EC2 instances during demand spikes to maintain performance and decrease capacity during lulls to reduce costs. Auto Scaling is well suited both to applications that have stable demand patterns or that experience hourly, daily, or weekly variability in usage. </a:t>
            </a:r>
          </a:p>
          <a:p>
            <a:r>
              <a:rPr lang="en-IN" sz="1200" b="0" i="0" kern="1200" dirty="0">
                <a:solidFill>
                  <a:schemeClr val="tx1"/>
                </a:solidFill>
                <a:latin typeface="+mn-lt"/>
                <a:ea typeface="+mn-ea"/>
                <a:cs typeface="+mn-cs"/>
              </a:rPr>
              <a:t>Scale out Amazon EC2 instances seamlessly and automatically when demand increases.</a:t>
            </a:r>
          </a:p>
          <a:p>
            <a:r>
              <a:rPr lang="en-IN" sz="1200" b="0" i="0" kern="1200" dirty="0">
                <a:solidFill>
                  <a:schemeClr val="tx1"/>
                </a:solidFill>
                <a:latin typeface="+mn-lt"/>
                <a:ea typeface="+mn-ea"/>
                <a:cs typeface="+mn-cs"/>
              </a:rPr>
              <a:t>Shed unneeded Amazon EC2 instances automatically and save money when demand subsides.</a:t>
            </a:r>
          </a:p>
          <a:p>
            <a:r>
              <a:rPr lang="en-IN" sz="1200" b="0" i="0" kern="1200" dirty="0">
                <a:solidFill>
                  <a:schemeClr val="tx1"/>
                </a:solidFill>
                <a:latin typeface="+mn-lt"/>
                <a:ea typeface="+mn-ea"/>
                <a:cs typeface="+mn-cs"/>
              </a:rPr>
              <a:t>Scale dynamically based on your </a:t>
            </a:r>
            <a:r>
              <a:rPr lang="en-IN" sz="1200" b="0" i="0" u="none" strike="noStrike" kern="1200" dirty="0">
                <a:solidFill>
                  <a:schemeClr val="tx1"/>
                </a:solidFill>
                <a:latin typeface="+mn-lt"/>
                <a:ea typeface="+mn-ea"/>
                <a:cs typeface="+mn-cs"/>
                <a:hlinkClick r:id="rId4"/>
              </a:rPr>
              <a:t>Amazon </a:t>
            </a:r>
            <a:r>
              <a:rPr lang="en-IN" sz="1200" b="0" i="0" u="none" strike="noStrike" kern="1200" dirty="0" err="1">
                <a:solidFill>
                  <a:schemeClr val="tx1"/>
                </a:solidFill>
                <a:latin typeface="+mn-lt"/>
                <a:ea typeface="+mn-ea"/>
                <a:cs typeface="+mn-cs"/>
                <a:hlinkClick r:id="rId4"/>
              </a:rPr>
              <a:t>CloudWatch</a:t>
            </a:r>
            <a:r>
              <a:rPr lang="en-IN" sz="1200" b="0" i="0" kern="1200" dirty="0">
                <a:solidFill>
                  <a:schemeClr val="tx1"/>
                </a:solidFill>
                <a:latin typeface="+mn-lt"/>
                <a:ea typeface="+mn-ea"/>
                <a:cs typeface="+mn-cs"/>
              </a:rPr>
              <a:t> metrics, or predictably according to a schedule that you define.</a:t>
            </a:r>
          </a:p>
          <a:p>
            <a:r>
              <a:rPr lang="en-IN" sz="1200" b="0" i="0" kern="1200" dirty="0">
                <a:solidFill>
                  <a:schemeClr val="tx1"/>
                </a:solidFill>
                <a:latin typeface="+mn-lt"/>
                <a:ea typeface="+mn-ea"/>
                <a:cs typeface="+mn-cs"/>
              </a:rPr>
              <a:t>Replace unhealthy or unreachable instances to maintain higher availability of your applications.</a:t>
            </a:r>
          </a:p>
          <a:p>
            <a:r>
              <a:rPr lang="en-IN" sz="1200" b="0" i="0" kern="1200" dirty="0">
                <a:solidFill>
                  <a:schemeClr val="tx1"/>
                </a:solidFill>
                <a:latin typeface="+mn-lt"/>
                <a:ea typeface="+mn-ea"/>
                <a:cs typeface="+mn-cs"/>
              </a:rPr>
              <a:t>Receive notifications via </a:t>
            </a:r>
            <a:r>
              <a:rPr lang="en-IN" sz="1200" b="0" i="0" u="none" strike="noStrike" kern="1200" dirty="0">
                <a:solidFill>
                  <a:schemeClr val="tx1"/>
                </a:solidFill>
                <a:latin typeface="+mn-lt"/>
                <a:ea typeface="+mn-ea"/>
                <a:cs typeface="+mn-cs"/>
                <a:hlinkClick r:id="rId5"/>
              </a:rPr>
              <a:t>Amazon Simple Notification Service</a:t>
            </a:r>
            <a:r>
              <a:rPr lang="en-IN" sz="1200" b="0" i="0" kern="1200" dirty="0">
                <a:solidFill>
                  <a:schemeClr val="tx1"/>
                </a:solidFill>
                <a:latin typeface="+mn-lt"/>
                <a:ea typeface="+mn-ea"/>
                <a:cs typeface="+mn-cs"/>
              </a:rPr>
              <a:t>(Amazon SNS) to be alerted when you use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alarms to initiate Auto Scaling actions, or when Auto Scaling completes an action.</a:t>
            </a:r>
          </a:p>
          <a:p>
            <a:r>
              <a:rPr lang="en-IN" sz="1200" b="0" i="0" kern="1200" dirty="0">
                <a:solidFill>
                  <a:schemeClr val="tx1"/>
                </a:solidFill>
                <a:latin typeface="+mn-lt"/>
                <a:ea typeface="+mn-ea"/>
                <a:cs typeface="+mn-cs"/>
              </a:rPr>
              <a:t>Run On-Demand or Spot Instances, including those inside </a:t>
            </a:r>
            <a:r>
              <a:rPr lang="en-IN" sz="1200" b="0" i="0" kern="1200" dirty="0" err="1">
                <a:solidFill>
                  <a:schemeClr val="tx1"/>
                </a:solidFill>
                <a:latin typeface="+mn-lt"/>
                <a:ea typeface="+mn-ea"/>
                <a:cs typeface="+mn-cs"/>
              </a:rPr>
              <a:t>your</a:t>
            </a:r>
            <a:r>
              <a:rPr lang="en-IN" sz="1200" b="0" i="0" u="none" strike="noStrike" kern="1200" dirty="0" err="1">
                <a:solidFill>
                  <a:schemeClr val="tx1"/>
                </a:solidFill>
                <a:latin typeface="+mn-lt"/>
                <a:ea typeface="+mn-ea"/>
                <a:cs typeface="+mn-cs"/>
                <a:hlinkClick r:id="rId6"/>
              </a:rPr>
              <a:t>virtual</a:t>
            </a:r>
            <a:r>
              <a:rPr lang="en-IN" sz="1200" b="0" i="0" u="none" strike="noStrike" kern="1200" dirty="0">
                <a:solidFill>
                  <a:schemeClr val="tx1"/>
                </a:solidFill>
                <a:latin typeface="+mn-lt"/>
                <a:ea typeface="+mn-ea"/>
                <a:cs typeface="+mn-cs"/>
                <a:hlinkClick r:id="rId6"/>
              </a:rPr>
              <a:t> private cloud</a:t>
            </a:r>
            <a:r>
              <a:rPr lang="en-IN" sz="1200" b="0" i="0" kern="1200" dirty="0">
                <a:solidFill>
                  <a:schemeClr val="tx1"/>
                </a:solidFill>
                <a:latin typeface="+mn-lt"/>
                <a:ea typeface="+mn-ea"/>
                <a:cs typeface="+mn-cs"/>
              </a:rPr>
              <a:t> (VPC) or </a:t>
            </a:r>
            <a:r>
              <a:rPr lang="en-IN" sz="1200" b="0" i="0" u="none" strike="noStrike" kern="1200" dirty="0">
                <a:solidFill>
                  <a:schemeClr val="tx1"/>
                </a:solidFill>
                <a:latin typeface="+mn-lt"/>
                <a:ea typeface="+mn-ea"/>
                <a:cs typeface="+mn-cs"/>
                <a:hlinkClick r:id="rId7"/>
              </a:rPr>
              <a:t>high performance computing</a:t>
            </a:r>
            <a:r>
              <a:rPr lang="en-IN" sz="1200" b="0" i="0" kern="1200" dirty="0">
                <a:solidFill>
                  <a:schemeClr val="tx1"/>
                </a:solidFill>
                <a:latin typeface="+mn-lt"/>
                <a:ea typeface="+mn-ea"/>
                <a:cs typeface="+mn-cs"/>
              </a:rPr>
              <a:t> (HPC) clusters.</a:t>
            </a:r>
          </a:p>
          <a:p>
            <a:r>
              <a:rPr lang="en-IN" sz="1200" b="0" i="0" kern="1200" dirty="0">
                <a:solidFill>
                  <a:schemeClr val="tx1"/>
                </a:solidFill>
                <a:latin typeface="+mn-lt"/>
                <a:ea typeface="+mn-ea"/>
                <a:cs typeface="+mn-cs"/>
              </a:rPr>
              <a:t>If you’re signed up for the Amazon EC2 service, you’re already registered to use Auto Scaling and can begin using the feature via the API or command line interface.</a:t>
            </a:r>
          </a:p>
          <a:p>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latin typeface="+mn-lt"/>
                <a:ea typeface="+mn-ea"/>
                <a:cs typeface="+mn-cs"/>
              </a:rPr>
              <a:t>Elastic Load Balancing automatically distributes incoming application traffic across multiple Amazon EC2 instances </a:t>
            </a:r>
            <a:r>
              <a:rPr lang="en-IN" sz="1200" b="0" i="0" kern="1200" dirty="0" err="1">
                <a:solidFill>
                  <a:schemeClr val="tx1"/>
                </a:solidFill>
                <a:latin typeface="+mn-lt"/>
                <a:ea typeface="+mn-ea"/>
                <a:cs typeface="+mn-cs"/>
              </a:rPr>
              <a:t>in</a:t>
            </a:r>
            <a:r>
              <a:rPr lang="en-IN" sz="1200" b="0" i="0" u="none" strike="noStrike" kern="1200" dirty="0" err="1">
                <a:solidFill>
                  <a:schemeClr val="tx1"/>
                </a:solidFill>
                <a:latin typeface="+mn-lt"/>
                <a:ea typeface="+mn-ea"/>
                <a:cs typeface="+mn-cs"/>
                <a:hlinkClick r:id="rId3"/>
              </a:rPr>
              <a:t>the</a:t>
            </a:r>
            <a:r>
              <a:rPr lang="en-IN" sz="1200" b="0" i="0" u="none" strike="noStrike" kern="1200" dirty="0">
                <a:solidFill>
                  <a:schemeClr val="tx1"/>
                </a:solidFill>
                <a:latin typeface="+mn-lt"/>
                <a:ea typeface="+mn-ea"/>
                <a:cs typeface="+mn-cs"/>
                <a:hlinkClick r:id="rId3"/>
              </a:rPr>
              <a:t> cloud</a:t>
            </a:r>
            <a:r>
              <a:rPr lang="en-IN" sz="1200" b="0" i="0" kern="1200" dirty="0">
                <a:solidFill>
                  <a:schemeClr val="tx1"/>
                </a:solidFill>
                <a:latin typeface="+mn-lt"/>
                <a:ea typeface="+mn-ea"/>
                <a:cs typeface="+mn-cs"/>
              </a:rPr>
              <a:t>. It enables you to achieve greater levels of fault tolerance in your applications, seamlessly providing the required amount of load balancing capacity needed to distribute application traffic.</a:t>
            </a:r>
          </a:p>
          <a:p>
            <a:r>
              <a:rPr lang="en-IN" sz="1200" b="0" i="0" u="none" strike="noStrike" kern="1200" dirty="0">
                <a:solidFill>
                  <a:schemeClr val="tx1"/>
                </a:solidFill>
                <a:latin typeface="+mn-lt"/>
                <a:ea typeface="+mn-ea"/>
                <a:cs typeface="+mn-cs"/>
              </a:rPr>
              <a:t>Available</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Achieve higher levels of fault tolerance for your applications by using Elastic Load Balancing to automatically route traffic across multiple instances and multiple Availability Zones. Elastic Load Balancing ensures that only healthy Amazon EC2 instances receive traffic by detecting unhealthy instances and rerouting traffic across the remaining healthy instances. If all of your EC2 instances in one Availability Zone are unhealthy, and you have set up EC2 instances in multiple Availability Zones, Elastic Load Balancing will route traffic to your healthy EC2 instances in those other zones.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Elastic</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Elastic Load Balancing automatically scales its request handling capacity to meet the demands of application traffic. Additionally, Elastic Load Balancing offers integration with Auto Scaling to ensure that you have back-end capacity to meet varying levels of traffic levels without requiring manual intervention.</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Secure</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Elastic Load Balancing works with </a:t>
            </a:r>
            <a:r>
              <a:rPr lang="en-IN" sz="1200" b="0" i="0" u="none" strike="noStrike" kern="1200" dirty="0">
                <a:solidFill>
                  <a:schemeClr val="tx1"/>
                </a:solidFill>
                <a:latin typeface="+mn-lt"/>
                <a:ea typeface="+mn-ea"/>
                <a:cs typeface="+mn-cs"/>
                <a:hlinkClick r:id="rId4"/>
              </a:rPr>
              <a:t>Amazon Virtual Private Cloud (VPC)</a:t>
            </a:r>
            <a:r>
              <a:rPr lang="en-IN" sz="1200" b="0" i="0" kern="1200" dirty="0">
                <a:solidFill>
                  <a:schemeClr val="tx1"/>
                </a:solidFill>
                <a:latin typeface="+mn-lt"/>
                <a:ea typeface="+mn-ea"/>
                <a:cs typeface="+mn-cs"/>
              </a:rPr>
              <a:t> to provide robust networking and security features. You can create an internal (non-internet facing) load balancer to route traffic using private IP addresses within your virtual network. You can implement a multi-tiered architecture using internal and internet-facing load balancers to route traffic between application tiers. With this multi-tier architecture, your application infrastructure can use private IP addresses and security groups, allowing you to expose only the internet-facing tier with public IP addresses.</a:t>
            </a:r>
          </a:p>
          <a:p>
            <a:r>
              <a:rPr lang="en-IN" sz="1200" b="0" i="0" kern="1200" dirty="0">
                <a:solidFill>
                  <a:schemeClr val="tx1"/>
                </a:solidFill>
                <a:latin typeface="+mn-lt"/>
                <a:ea typeface="+mn-ea"/>
                <a:cs typeface="+mn-cs"/>
              </a:rPr>
              <a:t>Elastic Load Balancing provides integrated certificate management and SSL decryption allowing you to centrally manage the SSL settings of the load balancer and offload CPU intensive work from your instances. Elastic Load Balancing also integrates with AWS Certificate Manager to make it easy to enable SSL/TLS for your site or application. You get integrated certificate management, managed certificate renewal and deployment, and SSL/TLS decryption, allowing you to centrally manage the SSL/TLS settings of the load balancer. </a:t>
            </a:r>
          </a:p>
          <a:p>
            <a:endParaRPr lang="en-US" dirty="0">
              <a:latin typeface="Calibri" charset="0"/>
            </a:endParaRPr>
          </a:p>
          <a:p>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Amazon </a:t>
            </a:r>
            <a:r>
              <a:rPr lang="en-IN" dirty="0" err="1"/>
              <a:t>CloudWatch</a:t>
            </a:r>
            <a:r>
              <a:rPr lang="en-IN" dirty="0"/>
              <a:t> monitors your Amazon Web Services (AWS) resources and the applications you run on AWS in real-time.</a:t>
            </a:r>
          </a:p>
          <a:p>
            <a:r>
              <a:rPr lang="en-IN" dirty="0"/>
              <a:t> Use </a:t>
            </a:r>
            <a:r>
              <a:rPr lang="en-IN" dirty="0" err="1"/>
              <a:t>CloudWatch</a:t>
            </a:r>
            <a:r>
              <a:rPr lang="en-IN" dirty="0"/>
              <a:t> to collect and track metrics, which are the variables you want to measure for your resources and applications. </a:t>
            </a:r>
          </a:p>
          <a:p>
            <a:r>
              <a:rPr lang="en-IN" dirty="0" err="1"/>
              <a:t>CloudWatch</a:t>
            </a:r>
            <a:r>
              <a:rPr lang="en-IN" dirty="0"/>
              <a:t> alarms send notifications or automatically make changes to the resources you are monitoring based on rules that you define.</a:t>
            </a:r>
          </a:p>
          <a:p>
            <a:r>
              <a:rPr lang="en-IN" dirty="0"/>
              <a:t> Cloud Watch monitors the CPU usage and disk reads and writes of your Amazon Elastic Compute Cloud (Amazon EC2) instances and then use this data to determine whether you should launch additional instances to handle increased load. </a:t>
            </a:r>
          </a:p>
          <a:p>
            <a:r>
              <a:rPr lang="en-IN" dirty="0"/>
              <a:t>You can also use this data to stop under-used instances to save money.</a:t>
            </a:r>
          </a:p>
          <a:p>
            <a:r>
              <a:rPr lang="en-IN" dirty="0"/>
              <a:t>you can monitor your own custom metrics. With </a:t>
            </a:r>
            <a:r>
              <a:rPr lang="en-IN" dirty="0" err="1"/>
              <a:t>CloudWatch</a:t>
            </a:r>
            <a:r>
              <a:rPr lang="en-IN" dirty="0"/>
              <a:t>, you gain system-wide visibility into resource utilization, application performance, and operational health</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Cloud resources and the applications you run on AWS. You can use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to collect and track metrics, collect and monitor log files, set alarms, and automatically react to changes in your AWS resources.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can monitor AWS resources such as Amazon EC2 instances, Amazon </a:t>
            </a:r>
            <a:r>
              <a:rPr lang="en-IN" sz="1200" b="0" i="0" kern="1200" dirty="0" err="1">
                <a:solidFill>
                  <a:schemeClr val="tx1"/>
                </a:solidFill>
                <a:latin typeface="+mn-lt"/>
                <a:ea typeface="+mn-ea"/>
                <a:cs typeface="+mn-cs"/>
              </a:rPr>
              <a:t>DynamoDB</a:t>
            </a:r>
            <a:r>
              <a:rPr lang="en-IN" sz="1200" b="0" i="0" kern="1200" dirty="0">
                <a:solidFill>
                  <a:schemeClr val="tx1"/>
                </a:solidFill>
                <a:latin typeface="+mn-lt"/>
                <a:ea typeface="+mn-ea"/>
                <a:cs typeface="+mn-cs"/>
              </a:rPr>
              <a:t> tables, and Amazon RDS DB instances, as well as custom metrics generated by your applications and services, and any log files your applications generate. You can use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to gain system-wide visibility into resource utilization, application performance, and operational health. You can use these insights to react and keep your application running smoothly.</a:t>
            </a:r>
          </a:p>
          <a:p>
            <a:r>
              <a:rPr lang="en-IN" sz="1200" b="0" i="0" kern="1200" dirty="0">
                <a:solidFill>
                  <a:schemeClr val="tx1"/>
                </a:solidFill>
                <a:latin typeface="+mn-lt"/>
                <a:ea typeface="+mn-ea"/>
                <a:cs typeface="+mn-cs"/>
              </a:rPr>
              <a:t>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provides a reliable, scalable, and flexible monitoring solution that you can start using within minutes. You no longer need to set up, manage, and scale your own monitoring systems and infrastructure. </a:t>
            </a:r>
          </a:p>
          <a:p>
            <a:r>
              <a:rPr lang="en-IN" sz="1200" b="0" i="0" kern="1200" dirty="0">
                <a:solidFill>
                  <a:schemeClr val="tx1"/>
                </a:solidFill>
                <a:latin typeface="+mn-lt"/>
                <a:ea typeface="+mn-ea"/>
                <a:cs typeface="+mn-cs"/>
              </a:rPr>
              <a:t>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enables you to monitor your AWS resources in near real-time, including </a:t>
            </a:r>
            <a:r>
              <a:rPr lang="en-IN" sz="1200" b="0" i="0" u="none" strike="noStrike" kern="1200" dirty="0">
                <a:solidFill>
                  <a:schemeClr val="tx1"/>
                </a:solidFill>
                <a:latin typeface="+mn-lt"/>
                <a:ea typeface="+mn-ea"/>
                <a:cs typeface="+mn-cs"/>
                <a:hlinkClick r:id="rId3"/>
              </a:rPr>
              <a:t>Amazon EC2</a:t>
            </a:r>
            <a:r>
              <a:rPr lang="en-IN" sz="1200" b="0" i="0" kern="1200" dirty="0">
                <a:solidFill>
                  <a:schemeClr val="tx1"/>
                </a:solidFill>
                <a:latin typeface="+mn-lt"/>
                <a:ea typeface="+mn-ea"/>
                <a:cs typeface="+mn-cs"/>
              </a:rPr>
              <a:t> instances, </a:t>
            </a:r>
            <a:r>
              <a:rPr lang="en-IN" sz="1200" b="0" i="0" u="none" strike="noStrike" kern="1200" dirty="0">
                <a:solidFill>
                  <a:schemeClr val="tx1"/>
                </a:solidFill>
                <a:latin typeface="+mn-lt"/>
                <a:ea typeface="+mn-ea"/>
                <a:cs typeface="+mn-cs"/>
                <a:hlinkClick r:id="rId4"/>
              </a:rPr>
              <a:t>Amazon </a:t>
            </a:r>
            <a:r>
              <a:rPr lang="en-IN" sz="1200" b="0" i="0" u="none" strike="noStrike" kern="1200" dirty="0" err="1">
                <a:solidFill>
                  <a:schemeClr val="tx1"/>
                </a:solidFill>
                <a:latin typeface="+mn-lt"/>
                <a:ea typeface="+mn-ea"/>
                <a:cs typeface="+mn-cs"/>
                <a:hlinkClick r:id="rId4"/>
              </a:rPr>
              <a:t>EBS</a:t>
            </a:r>
            <a:r>
              <a:rPr lang="en-IN" sz="1200" b="0" i="0" kern="1200" dirty="0" err="1">
                <a:solidFill>
                  <a:schemeClr val="tx1"/>
                </a:solidFill>
                <a:latin typeface="+mn-lt"/>
                <a:ea typeface="+mn-ea"/>
                <a:cs typeface="+mn-cs"/>
              </a:rPr>
              <a:t>volumes</a:t>
            </a:r>
            <a:r>
              <a:rPr lang="en-IN" sz="1200" b="0" i="0" kern="1200" dirty="0">
                <a:solidFill>
                  <a:schemeClr val="tx1"/>
                </a:solidFill>
                <a:latin typeface="+mn-lt"/>
                <a:ea typeface="+mn-ea"/>
                <a:cs typeface="+mn-cs"/>
              </a:rPr>
              <a:t>, </a:t>
            </a:r>
            <a:r>
              <a:rPr lang="en-IN" sz="1200" b="0" i="0" u="none" strike="noStrike" kern="1200" dirty="0">
                <a:solidFill>
                  <a:schemeClr val="tx1"/>
                </a:solidFill>
                <a:latin typeface="+mn-lt"/>
                <a:ea typeface="+mn-ea"/>
                <a:cs typeface="+mn-cs"/>
                <a:hlinkClick r:id="rId5"/>
              </a:rPr>
              <a:t>Elastic Load Balancers</a:t>
            </a:r>
            <a:r>
              <a:rPr lang="en-IN" sz="1200" b="0" i="0" kern="1200" dirty="0">
                <a:solidFill>
                  <a:schemeClr val="tx1"/>
                </a:solidFill>
                <a:latin typeface="+mn-lt"/>
                <a:ea typeface="+mn-ea"/>
                <a:cs typeface="+mn-cs"/>
              </a:rPr>
              <a:t>, and </a:t>
            </a:r>
            <a:r>
              <a:rPr lang="en-IN" sz="1200" b="0" i="0" u="none" strike="noStrike" kern="1200" dirty="0">
                <a:solidFill>
                  <a:schemeClr val="tx1"/>
                </a:solidFill>
                <a:latin typeface="+mn-lt"/>
                <a:ea typeface="+mn-ea"/>
                <a:cs typeface="+mn-cs"/>
                <a:hlinkClick r:id="rId6"/>
              </a:rPr>
              <a:t>Amazon RDS</a:t>
            </a:r>
            <a:r>
              <a:rPr lang="en-IN" sz="1200" b="0" i="0" kern="1200" dirty="0">
                <a:solidFill>
                  <a:schemeClr val="tx1"/>
                </a:solidFill>
                <a:latin typeface="+mn-lt"/>
                <a:ea typeface="+mn-ea"/>
                <a:cs typeface="+mn-cs"/>
              </a:rPr>
              <a:t> DB instances. Metrics such as CPU utilization, latency, and request counts are provided automatically for these AWS resources. You can also supply your own logs or custom application and system metrics, such as memory usage, transaction volumes, or error rates, and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will monitor these too. </a:t>
            </a:r>
          </a:p>
          <a:p>
            <a:r>
              <a:rPr lang="en-IN" sz="1200" b="0" i="0" kern="1200" dirty="0">
                <a:solidFill>
                  <a:schemeClr val="tx1"/>
                </a:solidFill>
                <a:latin typeface="+mn-lt"/>
                <a:ea typeface="+mn-ea"/>
                <a:cs typeface="+mn-cs"/>
              </a:rPr>
              <a:t>With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you can access up-to-the-minute statistics, view graphs, and set alarms for your metric data to help you troubleshoot, spot trends, and take automated action based on the state of your cloud environment.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functionality is accessible via API, command-line tools, the AWS SDK, and the AWS Management Console.</a:t>
            </a:r>
          </a:p>
          <a:p>
            <a:r>
              <a:rPr lang="en-IN" sz="1200" b="0" i="0" kern="1200" dirty="0" err="1">
                <a:solidFill>
                  <a:schemeClr val="tx1"/>
                </a:solidFill>
                <a:latin typeface="+mn-lt"/>
                <a:ea typeface="+mn-ea"/>
                <a:cs typeface="+mn-cs"/>
              </a:rPr>
              <a:t>mazon</a:t>
            </a:r>
            <a:r>
              <a:rPr lang="en-IN" sz="1200" b="0" i="0" kern="1200" dirty="0">
                <a:solidFill>
                  <a:schemeClr val="tx1"/>
                </a:solidFill>
                <a:latin typeface="+mn-lt"/>
                <a:ea typeface="+mn-ea"/>
                <a:cs typeface="+mn-cs"/>
              </a:rPr>
              <a:t>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automatically monitors Elastic Load Balancers for metrics such as request count and latency; Amazon EBS volumes for metrics such as read/write latency; Amazon RDS DB instances for metrics such as </a:t>
            </a:r>
            <a:r>
              <a:rPr lang="en-IN" sz="1200" b="0" i="0" kern="1200" dirty="0" err="1">
                <a:solidFill>
                  <a:schemeClr val="tx1"/>
                </a:solidFill>
                <a:latin typeface="+mn-lt"/>
                <a:ea typeface="+mn-ea"/>
                <a:cs typeface="+mn-cs"/>
              </a:rPr>
              <a:t>freeable</a:t>
            </a:r>
            <a:r>
              <a:rPr lang="en-IN" sz="1200" b="0" i="0" kern="1200" dirty="0">
                <a:solidFill>
                  <a:schemeClr val="tx1"/>
                </a:solidFill>
                <a:latin typeface="+mn-lt"/>
                <a:ea typeface="+mn-ea"/>
                <a:cs typeface="+mn-cs"/>
              </a:rPr>
              <a:t> memory and available storage space; Amazon SQS queues for metrics such as number of messages sent and received; and Amazon SNS topics for metrics such as number of messages published and delivered. No additional software needs to be installed to monitor other AWS resources.</a:t>
            </a:r>
          </a:p>
          <a:p>
            <a:r>
              <a:rPr lang="en-IN" sz="1200" b="0" i="0" u="none" strike="noStrike" kern="1200" dirty="0">
                <a:solidFill>
                  <a:schemeClr val="tx1"/>
                </a:solidFill>
                <a:latin typeface="+mn-lt"/>
                <a:ea typeface="+mn-ea"/>
                <a:cs typeface="+mn-cs"/>
              </a:rPr>
              <a:t>Features &amp; Benefits</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Monitor Amazon EC2</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View metrics for CPU utilization, data transfer, and disk usage activity from Amazon EC2 instances (Basic Monitoring) for no additional charge. For an additional charge,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provides Detailed Monitoring for EC2 instances with higher resolution and metric aggregation. No additional software needs to be installed.</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hlinkClick r:id="rId7"/>
              </a:rPr>
              <a:t>Learn more »</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Monitor Other AWS Resources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Monitor metrics on Amazon </a:t>
            </a:r>
            <a:r>
              <a:rPr lang="en-IN" sz="1200" b="0" i="0" kern="1200" dirty="0" err="1">
                <a:solidFill>
                  <a:schemeClr val="tx1"/>
                </a:solidFill>
                <a:latin typeface="+mn-lt"/>
                <a:ea typeface="+mn-ea"/>
                <a:cs typeface="+mn-cs"/>
              </a:rPr>
              <a:t>DynamoDB</a:t>
            </a:r>
            <a:r>
              <a:rPr lang="en-IN" sz="1200" b="0" i="0" kern="1200" dirty="0">
                <a:solidFill>
                  <a:schemeClr val="tx1"/>
                </a:solidFill>
                <a:latin typeface="+mn-lt"/>
                <a:ea typeface="+mn-ea"/>
                <a:cs typeface="+mn-cs"/>
              </a:rPr>
              <a:t> tables, Amazon EBS volumes, Amazon RDS DB instances, Amazon Elastic </a:t>
            </a:r>
            <a:r>
              <a:rPr lang="en-IN" sz="1200" b="0" i="0" kern="1200" dirty="0" err="1">
                <a:solidFill>
                  <a:schemeClr val="tx1"/>
                </a:solidFill>
                <a:latin typeface="+mn-lt"/>
                <a:ea typeface="+mn-ea"/>
                <a:cs typeface="+mn-cs"/>
              </a:rPr>
              <a:t>MapReduce</a:t>
            </a:r>
            <a:r>
              <a:rPr lang="en-IN" sz="1200" b="0" i="0" kern="1200" dirty="0">
                <a:solidFill>
                  <a:schemeClr val="tx1"/>
                </a:solidFill>
                <a:latin typeface="+mn-lt"/>
                <a:ea typeface="+mn-ea"/>
                <a:cs typeface="+mn-cs"/>
              </a:rPr>
              <a:t> job flows, Elastic Load Balancers, Amazon SQS queues, Amazon SNS topics, and more for no additional charge. No additional software needs to be installed.</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hlinkClick r:id="rId7"/>
              </a:rPr>
              <a:t>Learn more »</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Monitor Custom Metrics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Submit Custom Metrics generated by your own applications via a simple API request and have them monitored by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You can send and store metrics that are important to your application’s operational performance to help you troubleshoot and spot trends.</a:t>
            </a:r>
          </a:p>
          <a:p>
            <a:r>
              <a:rPr lang="en-IN" sz="1200" b="0" i="0" u="none" strike="noStrike" kern="1200" dirty="0">
                <a:solidFill>
                  <a:schemeClr val="tx1"/>
                </a:solidFill>
                <a:latin typeface="+mn-lt"/>
                <a:ea typeface="+mn-ea"/>
                <a:cs typeface="+mn-cs"/>
                <a:hlinkClick r:id="rId7"/>
              </a:rPr>
              <a:t>Learn more »</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Monitor and Store Logs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You can use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Logs to monitor and troubleshoot your systems and applications using your existing system, application, and custom log files. You can send your existing system, application, and custom log files to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Logs and monitor these logs in near real-time. This can help you better understand and operate your systems and applications, and you can store your logs using highly durable, low-cost storage for later access.</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hlinkClick r:id="rId7"/>
              </a:rPr>
              <a:t>Learn more »</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Set Alarms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Set alarms on any of your metrics to send you notifications or take other automated actions. For example, when a specific Amazon EC2 metric crosses your alarm threshold, you can use Auto Scaling to dynamically add or remove EC2 instances or send you a notification.</a:t>
            </a:r>
          </a:p>
          <a:p>
            <a:r>
              <a:rPr lang="en-IN" sz="1200" b="0" i="0" u="none" strike="noStrike" kern="1200" dirty="0">
                <a:solidFill>
                  <a:schemeClr val="tx1"/>
                </a:solidFill>
                <a:latin typeface="+mn-lt"/>
                <a:ea typeface="+mn-ea"/>
                <a:cs typeface="+mn-cs"/>
                <a:hlinkClick r:id="rId7"/>
              </a:rPr>
              <a:t>Learn more »</a:t>
            </a: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View Graphs and Statistics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Dashboards enable you to create re-usable graphs of AWS resources and custom metrics so you can quickly monitor operational status and identify issues at a glance. Metric data is kept for a period of two weeks enabling you to view up to the minute data and also historical data. Amazon </a:t>
            </a:r>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can load all the metrics in your account for search and graphing with the AWS Management Console. This includes logs, AWS resource metrics, and application metrics that you provide.</a:t>
            </a:r>
            <a:br>
              <a:rPr lang="en-IN" sz="1200" b="0" i="0" kern="1200" dirty="0">
                <a:solidFill>
                  <a:schemeClr val="tx1"/>
                </a:solidFill>
                <a:latin typeface="+mn-lt"/>
                <a:ea typeface="+mn-ea"/>
                <a:cs typeface="+mn-cs"/>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hlinkClick r:id="rId8"/>
              </a:rPr>
              <a:t>Learn more »</a:t>
            </a:r>
            <a:br>
              <a:rPr lang="en-IN" sz="1200" b="0" i="0" u="none" strike="noStrike" kern="1200" dirty="0">
                <a:solidFill>
                  <a:schemeClr val="tx1"/>
                </a:solidFill>
                <a:latin typeface="+mn-lt"/>
                <a:ea typeface="+mn-ea"/>
                <a:cs typeface="+mn-cs"/>
                <a:hlinkClick r:id="rId8"/>
              </a:rPr>
            </a:br>
            <a:endParaRPr lang="en-IN" sz="1200" b="0" i="0" kern="1200" dirty="0">
              <a:solidFill>
                <a:schemeClr val="tx1"/>
              </a:solidFill>
              <a:latin typeface="+mn-lt"/>
              <a:ea typeface="+mn-ea"/>
              <a:cs typeface="+mn-cs"/>
            </a:endParaRPr>
          </a:p>
          <a:p>
            <a:r>
              <a:rPr lang="en-IN" sz="1200" b="0" i="0" u="none" strike="noStrike" kern="1200" dirty="0">
                <a:solidFill>
                  <a:schemeClr val="tx1"/>
                </a:solidFill>
                <a:latin typeface="+mn-lt"/>
                <a:ea typeface="+mn-ea"/>
                <a:cs typeface="+mn-cs"/>
              </a:rPr>
              <a:t>Monitor and React to Resource Changes</a:t>
            </a:r>
            <a:endParaRPr lang="en-IN" sz="1200" b="0" i="0" kern="1200" dirty="0">
              <a:solidFill>
                <a:schemeClr val="tx1"/>
              </a:solidFill>
              <a:latin typeface="+mn-lt"/>
              <a:ea typeface="+mn-ea"/>
              <a:cs typeface="+mn-cs"/>
            </a:endParaRPr>
          </a:p>
          <a:p>
            <a:r>
              <a:rPr lang="en-IN" sz="1200" b="0" i="0" kern="1200" dirty="0" err="1">
                <a:solidFill>
                  <a:schemeClr val="tx1"/>
                </a:solidFill>
                <a:latin typeface="+mn-lt"/>
                <a:ea typeface="+mn-ea"/>
                <a:cs typeface="+mn-cs"/>
              </a:rPr>
              <a:t>CloudWatch</a:t>
            </a:r>
            <a:r>
              <a:rPr lang="en-IN" sz="1200" b="0" i="0" kern="1200" dirty="0">
                <a:solidFill>
                  <a:schemeClr val="tx1"/>
                </a:solidFill>
                <a:latin typeface="+mn-lt"/>
                <a:ea typeface="+mn-ea"/>
                <a:cs typeface="+mn-cs"/>
              </a:rPr>
              <a:t> Events provides a stream of events describing changes to your AWS resources. You can easily build workflows that automatically take actions you define, such as invoking an AWS Lambda function, when an event of interest occurs.</a:t>
            </a:r>
          </a:p>
          <a:p>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baseline="0" dirty="0">
                <a:solidFill>
                  <a:schemeClr val="tx1"/>
                </a:solidFill>
                <a:latin typeface="+mn-lt"/>
                <a:ea typeface="+mn-ea"/>
                <a:cs typeface="+mn-cs"/>
              </a:rPr>
              <a:t>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content delivery network (CDN) is a web service for content delivery. 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makes your website's dynamic, static, and streaming content available from a global network of edge locations. When a visitor requests a file from your website, he or she is invisibly redirected to a copy of the file at the nearest edge location, which results in faster download times than if the visitor had accessed the content from a data </a:t>
            </a:r>
            <a:r>
              <a:rPr lang="en-IN" sz="1200" kern="1200" baseline="0" dirty="0" err="1">
                <a:solidFill>
                  <a:schemeClr val="tx1"/>
                </a:solidFill>
                <a:latin typeface="+mn-lt"/>
                <a:ea typeface="+mn-ea"/>
                <a:cs typeface="+mn-cs"/>
              </a:rPr>
              <a:t>center</a:t>
            </a:r>
            <a:r>
              <a:rPr lang="en-IN" sz="1200" kern="1200" baseline="0" dirty="0">
                <a:solidFill>
                  <a:schemeClr val="tx1"/>
                </a:solidFill>
                <a:latin typeface="+mn-lt"/>
                <a:ea typeface="+mn-ea"/>
                <a:cs typeface="+mn-cs"/>
              </a:rPr>
              <a:t> farther away. 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caches content at edge locations for a period of time that you specify. </a:t>
            </a:r>
          </a:p>
          <a:p>
            <a:r>
              <a:rPr lang="en-IN" sz="1200" kern="1200" baseline="0" dirty="0">
                <a:solidFill>
                  <a:schemeClr val="tx1"/>
                </a:solidFill>
                <a:latin typeface="+mn-lt"/>
                <a:ea typeface="+mn-ea"/>
                <a:cs typeface="+mn-cs"/>
              </a:rPr>
              <a:t>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supports all files that can be served over HTTP. This includes dynamic web pages, such as HTML or PHP pages, any popular static files that are a part of your web application, such as website images, audio, video, media files or software downloads. For on-demand media files, you can also choose to stream your content using Real-Time Messaging Protocol (RTMP) delivery. 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also supports delivery of live media over HTTP. </a:t>
            </a:r>
          </a:p>
          <a:p>
            <a:r>
              <a:rPr lang="en-IN" sz="1200" kern="1200" baseline="0" dirty="0">
                <a:solidFill>
                  <a:schemeClr val="tx1"/>
                </a:solidFill>
                <a:latin typeface="+mn-lt"/>
                <a:ea typeface="+mn-ea"/>
                <a:cs typeface="+mn-cs"/>
              </a:rPr>
              <a:t>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has two pricing components: regional data transfer out (per GB) and requests (per 10,000). Note that it is often cheaper (as well as faster) to deliver popular content from Amazon S3 through Amazon </a:t>
            </a:r>
            <a:r>
              <a:rPr lang="en-IN" sz="1200" kern="1200" baseline="0" dirty="0" err="1">
                <a:solidFill>
                  <a:schemeClr val="tx1"/>
                </a:solidFill>
                <a:latin typeface="+mn-lt"/>
                <a:ea typeface="+mn-ea"/>
                <a:cs typeface="+mn-cs"/>
              </a:rPr>
              <a:t>CloudFront</a:t>
            </a:r>
            <a:r>
              <a:rPr lang="en-IN" sz="1200" kern="1200" baseline="0" dirty="0">
                <a:solidFill>
                  <a:schemeClr val="tx1"/>
                </a:solidFill>
                <a:latin typeface="+mn-lt"/>
                <a:ea typeface="+mn-ea"/>
                <a:cs typeface="+mn-cs"/>
              </a:rPr>
              <a:t> rather than directly from Amazon S3. </a:t>
            </a:r>
            <a:endParaRPr lang="en-US" dirty="0">
              <a:latin typeface="Calibri" charset="0"/>
            </a:endParaRPr>
          </a:p>
          <a:p>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sz="1100" dirty="0">
                <a:latin typeface="Arial"/>
                <a:cs typeface="Arial"/>
              </a:rPr>
              <a:t>AWS is steadily expanding the global infrastructure to help customers achieve lower latency and higher throughput, and to ensure that your data resides only in the region you specify. As you</a:t>
            </a:r>
            <a:r>
              <a:rPr lang="en-US" sz="1100" baseline="0" dirty="0">
                <a:latin typeface="Arial"/>
                <a:cs typeface="Arial"/>
              </a:rPr>
              <a:t> and all </a:t>
            </a:r>
            <a:r>
              <a:rPr lang="en-US" sz="1100" dirty="0">
                <a:latin typeface="Arial"/>
                <a:cs typeface="Arial"/>
              </a:rPr>
              <a:t>customers grow their businesses, AWS will continue to provide infrastructure that meets your global requirements.</a:t>
            </a:r>
          </a:p>
          <a:p>
            <a:pPr eaLnBrk="1" hangingPunct="1">
              <a:spcBef>
                <a:spcPct val="0"/>
              </a:spcBef>
            </a:pPr>
            <a:endParaRPr lang="en-US" sz="1100" dirty="0">
              <a:latin typeface="Arial"/>
              <a:cs typeface="Arial"/>
            </a:endParaRPr>
          </a:p>
          <a:p>
            <a:pPr eaLnBrk="1" hangingPunct="1">
              <a:spcBef>
                <a:spcPct val="0"/>
              </a:spcBef>
            </a:pPr>
            <a:r>
              <a:rPr lang="en-US" sz="1100" dirty="0">
                <a:latin typeface="Arial"/>
                <a:cs typeface="Arial"/>
              </a:rPr>
              <a:t>As of Jan</a:t>
            </a:r>
            <a:r>
              <a:rPr lang="en-US" sz="1100" baseline="0" dirty="0">
                <a:latin typeface="Arial"/>
                <a:cs typeface="Arial"/>
              </a:rPr>
              <a:t> </a:t>
            </a:r>
            <a:r>
              <a:rPr lang="en-US" sz="1100" dirty="0">
                <a:latin typeface="Arial"/>
                <a:cs typeface="Arial"/>
              </a:rPr>
              <a:t>2015, AWS has 53 edge locations and 12 regions. The </a:t>
            </a:r>
            <a:r>
              <a:rPr lang="en-US" sz="1100" dirty="0" err="1">
                <a:latin typeface="Arial"/>
                <a:cs typeface="Arial"/>
              </a:rPr>
              <a:t>GovCloud</a:t>
            </a:r>
            <a:r>
              <a:rPr lang="en-US" sz="1100" dirty="0">
                <a:latin typeface="Arial"/>
                <a:cs typeface="Arial"/>
              </a:rPr>
              <a:t> (US) is </a:t>
            </a:r>
            <a:r>
              <a:rPr lang="en-US" sz="1100" baseline="0" dirty="0">
                <a:latin typeface="Arial"/>
                <a:cs typeface="Arial"/>
              </a:rPr>
              <a:t>an isolated region designed to allow US government agencies and customers to move sensitive workloads into the cloud by addressing their specific regulatory and compliance requirements.</a:t>
            </a:r>
            <a:r>
              <a:rPr lang="en-US" sz="1100" dirty="0">
                <a:latin typeface="Arial"/>
                <a:cs typeface="Arial"/>
              </a:rPr>
              <a:t> Our newest region is Frankfurt, launched in October</a:t>
            </a:r>
            <a:r>
              <a:rPr lang="en-US" sz="1100" baseline="0" dirty="0">
                <a:latin typeface="Arial"/>
                <a:cs typeface="Arial"/>
              </a:rPr>
              <a:t> </a:t>
            </a:r>
            <a:r>
              <a:rPr lang="en-US" sz="1100" dirty="0">
                <a:latin typeface="Arial"/>
                <a:cs typeface="Arial"/>
              </a:rPr>
              <a:t>2014. AWS Products and Services are available by region so you may not see all regions available for a given service. </a:t>
            </a:r>
          </a:p>
          <a:p>
            <a:pPr eaLnBrk="1" hangingPunct="1">
              <a:spcBef>
                <a:spcPct val="0"/>
              </a:spcBef>
            </a:pPr>
            <a:endParaRPr lang="en-US" sz="1050" dirty="0">
              <a:latin typeface="Arial"/>
              <a:cs typeface="Arial"/>
            </a:endParaRPr>
          </a:p>
          <a:p>
            <a:pPr defTabSz="432465">
              <a:spcBef>
                <a:spcPct val="0"/>
              </a:spcBef>
              <a:defRPr/>
            </a:pPr>
            <a:r>
              <a:rPr lang="en-US" sz="1050" dirty="0">
                <a:latin typeface="Arial"/>
                <a:cs typeface="Arial"/>
              </a:rPr>
              <a:t>You can run applications and workloads from a region to reduce latency to end-users while avoiding the up-front expenses, long-term commitments, and scaling challenges associated with maintaining and operating a global infrastructure. </a:t>
            </a:r>
          </a:p>
          <a:p>
            <a:pPr defTabSz="432465">
              <a:spcBef>
                <a:spcPct val="0"/>
              </a:spcBef>
              <a:defRPr/>
            </a:pPr>
            <a:endParaRPr lang="en-US" sz="1050" dirty="0">
              <a:latin typeface="Arial"/>
              <a:cs typeface="Arial"/>
            </a:endParaRPr>
          </a:p>
          <a:p>
            <a:pPr defTabSz="432465">
              <a:spcBef>
                <a:spcPct val="0"/>
              </a:spcBef>
              <a:defRPr/>
            </a:pPr>
            <a:r>
              <a:rPr lang="en-US" sz="1050" dirty="0">
                <a:latin typeface="Arial"/>
                <a:cs typeface="Arial"/>
              </a:rPr>
              <a:t>Edge locations helps lower latency and improves performance for end users. </a:t>
            </a:r>
          </a:p>
          <a:p>
            <a:pPr defTabSz="432465">
              <a:spcBef>
                <a:spcPct val="0"/>
              </a:spcBef>
              <a:defRPr/>
            </a:pPr>
            <a:endParaRPr lang="en-US" sz="1050" dirty="0">
              <a:latin typeface="Arial"/>
              <a:cs typeface="Arial"/>
            </a:endParaRPr>
          </a:p>
          <a:p>
            <a:pPr defTabSz="432465">
              <a:spcBef>
                <a:spcPct val="0"/>
              </a:spcBef>
              <a:defRPr/>
            </a:pPr>
            <a:r>
              <a:rPr lang="en-US" sz="1100" dirty="0">
                <a:latin typeface="Arial"/>
                <a:cs typeface="Arial"/>
              </a:rPr>
              <a:t>More details and up-to-date information on global infrastructure can be found on the AWS website:</a:t>
            </a:r>
            <a:r>
              <a:rPr lang="en-US" sz="1100" baseline="0" dirty="0">
                <a:latin typeface="Arial"/>
                <a:cs typeface="Arial"/>
              </a:rPr>
              <a:t> </a:t>
            </a:r>
            <a:r>
              <a:rPr lang="en-US" sz="1100" dirty="0">
                <a:latin typeface="Arial"/>
                <a:cs typeface="Arial"/>
                <a:hlinkClick r:id="rId3"/>
              </a:rPr>
              <a:t>http://aws.amazon.com/about-aws/globalinfrastructure/</a:t>
            </a:r>
            <a:endParaRPr lang="en-US" sz="1100" dirty="0">
              <a:latin typeface="Arial"/>
              <a:cs typeface="Arial"/>
            </a:endParaRPr>
          </a:p>
          <a:p>
            <a:pPr defTabSz="432465">
              <a:spcBef>
                <a:spcPct val="0"/>
              </a:spcBef>
              <a:defRPr/>
            </a:pPr>
            <a:endParaRPr lang="en-US" sz="1100" dirty="0">
              <a:latin typeface="Arial"/>
            </a:endParaRPr>
          </a:p>
        </p:txBody>
      </p:sp>
    </p:spTree>
    <p:extLst>
      <p:ext uri="{BB962C8B-B14F-4D97-AF65-F5344CB8AC3E}">
        <p14:creationId xmlns:p14="http://schemas.microsoft.com/office/powerpoint/2010/main" val="3943662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Route 53 is a highly available and scalable cloud Domain Name System (DNS) web service. It is designed to give developers and businesses an extremely reliable and cost effective way to route end users to Internet applications by translating names like </a:t>
            </a:r>
            <a:r>
              <a:rPr lang="en-IN" dirty="0" err="1"/>
              <a:t>www.example.com</a:t>
            </a:r>
            <a:r>
              <a:rPr lang="en-IN" dirty="0"/>
              <a:t> into the numeric IP addresses like 192.0.2.1 that computers use to connect to each other.</a:t>
            </a:r>
          </a:p>
          <a:p>
            <a:r>
              <a:rPr lang="en-IN" dirty="0"/>
              <a:t>Amazon Route 53 effectively connects user requests to infrastructure running in AWS – such as Amazon EC2 instances, Elastic Load Balancing load balancers, or Amazon S3 buckets – and can also be used to route users to infrastructure outside of AWS.</a:t>
            </a:r>
            <a:endParaRPr lang="en-US" dirty="0"/>
          </a:p>
          <a:p>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latin typeface="+mn-lt"/>
                <a:ea typeface="+mn-ea"/>
                <a:cs typeface="+mn-cs"/>
              </a:rPr>
              <a:t>Amazon RDS makes it easy to set up, operate, and scale Oracle Database deployments in </a:t>
            </a:r>
            <a:r>
              <a:rPr lang="en-IN" sz="1200" b="0" i="0" u="none" strike="noStrike" kern="1200" dirty="0">
                <a:solidFill>
                  <a:schemeClr val="tx1"/>
                </a:solidFill>
                <a:latin typeface="+mn-lt"/>
                <a:ea typeface="+mn-ea"/>
                <a:cs typeface="+mn-cs"/>
                <a:hlinkClick r:id="rId3"/>
              </a:rPr>
              <a:t>the cloud</a:t>
            </a:r>
            <a:r>
              <a:rPr lang="en-IN" sz="1200" b="0" i="0" kern="1200" dirty="0">
                <a:solidFill>
                  <a:schemeClr val="tx1"/>
                </a:solidFill>
                <a:latin typeface="+mn-lt"/>
                <a:ea typeface="+mn-ea"/>
                <a:cs typeface="+mn-cs"/>
              </a:rPr>
              <a:t>. With Amazon RDS, you can deploy multiple editions of Oracle Database in minutes with cost-efficient and re-sizable hardware capacity. Amazon RDS frees you up to focus on application development by managing time-consuming database administration tasks including provisioning, backups, software patching, monitoring, and hardware scaling.</a:t>
            </a:r>
          </a:p>
          <a:p>
            <a:r>
              <a:rPr lang="en-IN" sz="1200" kern="1200" baseline="0" dirty="0">
                <a:solidFill>
                  <a:schemeClr val="tx1"/>
                </a:solidFill>
                <a:latin typeface="+mn-lt"/>
                <a:ea typeface="+mn-ea"/>
                <a:cs typeface="+mn-cs"/>
              </a:rPr>
              <a:t>Amazon RDS delivers high performance through a combination of configurable instances running on Amazon’s proven, world-class infrastructure with fully-automated maintenance and backup operations. Available database configurations range from a small instance (64-bit platform with 1.7 GB of RAM and 1 Amazon EC2 compute unit (ECU)) up to a quadruple extra-large instance (64-bit platform with 68 GB of RAM and 26 </a:t>
            </a:r>
            <a:r>
              <a:rPr lang="en-IN" sz="1200" kern="1200" baseline="0" dirty="0" err="1">
                <a:solidFill>
                  <a:schemeClr val="tx1"/>
                </a:solidFill>
                <a:latin typeface="+mn-lt"/>
                <a:ea typeface="+mn-ea"/>
                <a:cs typeface="+mn-cs"/>
              </a:rPr>
              <a:t>ECUs</a:t>
            </a:r>
            <a:r>
              <a:rPr lang="en-IN" sz="1200" kern="1200" baseline="0" dirty="0">
                <a:solidFill>
                  <a:schemeClr val="tx1"/>
                </a:solidFill>
                <a:latin typeface="+mn-lt"/>
                <a:ea typeface="+mn-ea"/>
                <a:cs typeface="+mn-cs"/>
              </a:rPr>
              <a:t>). </a:t>
            </a:r>
          </a:p>
          <a:p>
            <a:r>
              <a:rPr lang="en-IN" sz="1200" kern="1200" baseline="0" dirty="0">
                <a:solidFill>
                  <a:schemeClr val="tx1"/>
                </a:solidFill>
                <a:latin typeface="+mn-lt"/>
                <a:ea typeface="+mn-ea"/>
                <a:cs typeface="+mn-cs"/>
              </a:rPr>
              <a:t>Available database configurations range from a small instance (64-bit platform with 1.7 GB of RAM and 1 Amazon EC2 compute unit (ECU)) up to a quadruple extra-large instance (64-bit platform with 68 GB of RAM and 26 </a:t>
            </a:r>
            <a:r>
              <a:rPr lang="en-IN" sz="1200" kern="1200" baseline="0" dirty="0" err="1">
                <a:solidFill>
                  <a:schemeClr val="tx1"/>
                </a:solidFill>
                <a:latin typeface="+mn-lt"/>
                <a:ea typeface="+mn-ea"/>
                <a:cs typeface="+mn-cs"/>
              </a:rPr>
              <a:t>ECUs</a:t>
            </a:r>
            <a:r>
              <a:rPr lang="en-IN" sz="1200" kern="1200" baseline="0" dirty="0">
                <a:solidFill>
                  <a:schemeClr val="tx1"/>
                </a:solidFill>
                <a:latin typeface="+mn-lt"/>
                <a:ea typeface="+mn-ea"/>
                <a:cs typeface="+mn-cs"/>
              </a:rPr>
              <a:t>). </a:t>
            </a:r>
          </a:p>
          <a:p>
            <a:r>
              <a:rPr lang="en-IN" sz="1200" kern="1200" baseline="0" dirty="0">
                <a:solidFill>
                  <a:schemeClr val="tx1"/>
                </a:solidFill>
                <a:latin typeface="+mn-lt"/>
                <a:ea typeface="+mn-ea"/>
                <a:cs typeface="+mn-cs"/>
              </a:rPr>
              <a:t>Amazon RDS Provisioned IOPS provides a high-performance storage option designed to deliver fast, predictable, and consistent performance for I/O intensive transactional database workloads. When creating a new DB instance using the Amazon RDS Provisioned IOPS storage, you can specify the IOPS your instance needs from 1,000 IOPS to 30,000 IOPS and Amazon RDS provisions that IOPS rate for the lifetime of the instance. </a:t>
            </a:r>
            <a:endParaRPr lang="en-US" dirty="0">
              <a:latin typeface="Calibri" charset="0"/>
            </a:endParaRPr>
          </a:p>
          <a:p>
            <a:endParaRPr lang="en-IN"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1655711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latin typeface="+mn-lt"/>
                <a:ea typeface="+mn-ea"/>
                <a:cs typeface="+mn-cs"/>
              </a:rPr>
              <a:t>Working with Amazon RDS</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Amazon RDS allows you to use the </a:t>
            </a:r>
            <a:r>
              <a:rPr lang="en-IN" sz="1200" b="0" i="0" u="none" strike="noStrike" kern="1200" dirty="0">
                <a:solidFill>
                  <a:schemeClr val="tx1"/>
                </a:solidFill>
                <a:latin typeface="+mn-lt"/>
                <a:ea typeface="+mn-ea"/>
                <a:cs typeface="+mn-cs"/>
                <a:hlinkClick r:id="rId3"/>
              </a:rPr>
              <a:t>AWS Management Console</a:t>
            </a:r>
            <a:r>
              <a:rPr lang="en-IN" sz="1200" b="0" i="0" kern="1200" dirty="0">
                <a:solidFill>
                  <a:schemeClr val="tx1"/>
                </a:solidFill>
                <a:latin typeface="+mn-lt"/>
                <a:ea typeface="+mn-ea"/>
                <a:cs typeface="+mn-cs"/>
              </a:rPr>
              <a:t> or a simple set of web services APIs to create, delete and modify relational database instances (DB Instances). You can also control access and security for your instance(s) and manage your database backups and snapshots. For a full list of the available Amazon RDS APIs, please see the Amazon RDS API Guide. Some of the most commonly used APIs and their functionality are listed below:</a:t>
            </a:r>
          </a:p>
          <a:p>
            <a:r>
              <a:rPr lang="en-IN" sz="1200" b="0" i="0" kern="1200" dirty="0" err="1">
                <a:solidFill>
                  <a:schemeClr val="tx1"/>
                </a:solidFill>
                <a:latin typeface="+mn-lt"/>
                <a:ea typeface="+mn-ea"/>
                <a:cs typeface="+mn-cs"/>
              </a:rPr>
              <a:t>CreateDBInstance</a:t>
            </a:r>
            <a:r>
              <a:rPr lang="en-IN" sz="1200" b="0" i="0" kern="1200" dirty="0">
                <a:solidFill>
                  <a:schemeClr val="tx1"/>
                </a:solidFill>
                <a:latin typeface="+mn-lt"/>
                <a:ea typeface="+mn-ea"/>
                <a:cs typeface="+mn-cs"/>
              </a:rPr>
              <a:t> — Provision a new DB Instance, specifying the DB Engine (Oracle Database edition), license model, DB Instance class, storage capacity, DB Engine version (optional), character set (optional, default is AL32UTF8), the backup retention policy you wish to use, and whether you want to run the DB Instance as a Multi-AZ deployment. This one API call is all that’s needed to give you access to a running Oracle Database, with the software pre-installed and the available resource capacity you request.</a:t>
            </a:r>
          </a:p>
          <a:p>
            <a:r>
              <a:rPr lang="en-IN" sz="1200" b="0" i="0" kern="1200" dirty="0" err="1">
                <a:solidFill>
                  <a:schemeClr val="tx1"/>
                </a:solidFill>
                <a:latin typeface="+mn-lt"/>
                <a:ea typeface="+mn-ea"/>
                <a:cs typeface="+mn-cs"/>
              </a:rPr>
              <a:t>ModifyDBInstance</a:t>
            </a:r>
            <a:r>
              <a:rPr lang="en-IN" sz="1200" b="0" i="0" kern="1200" dirty="0">
                <a:solidFill>
                  <a:schemeClr val="tx1"/>
                </a:solidFill>
                <a:latin typeface="+mn-lt"/>
                <a:ea typeface="+mn-ea"/>
                <a:cs typeface="+mn-cs"/>
              </a:rPr>
              <a:t> — Modify settings for a running DB Instance. This lets you use a single API call to scale the resources available to your DB Instance in response to the load on your database, or change how it is automatically backed up and maintained on your behalf. You can also use this API to gain optional control over how DB Engine versions are upgraded.</a:t>
            </a:r>
          </a:p>
          <a:p>
            <a:r>
              <a:rPr lang="en-IN" sz="1200" b="0" i="0" kern="1200" dirty="0" err="1">
                <a:solidFill>
                  <a:schemeClr val="tx1"/>
                </a:solidFill>
                <a:latin typeface="+mn-lt"/>
                <a:ea typeface="+mn-ea"/>
                <a:cs typeface="+mn-cs"/>
              </a:rPr>
              <a:t>DeleteDBInstance</a:t>
            </a:r>
            <a:r>
              <a:rPr lang="en-IN" sz="1200" b="0" i="0" kern="1200" dirty="0">
                <a:solidFill>
                  <a:schemeClr val="tx1"/>
                </a:solidFill>
                <a:latin typeface="+mn-lt"/>
                <a:ea typeface="+mn-ea"/>
                <a:cs typeface="+mn-cs"/>
              </a:rPr>
              <a:t> — Delete a running DB Instance. With Amazon RDS, you can terminate your DB Instance at any time and pay only for the resources you used.</a:t>
            </a:r>
          </a:p>
          <a:p>
            <a:r>
              <a:rPr lang="en-IN" sz="1200" b="0" i="0" kern="1200" dirty="0" err="1">
                <a:solidFill>
                  <a:schemeClr val="tx1"/>
                </a:solidFill>
                <a:latin typeface="+mn-lt"/>
                <a:ea typeface="+mn-ea"/>
                <a:cs typeface="+mn-cs"/>
              </a:rPr>
              <a:t>CreateDBSnapshot</a:t>
            </a:r>
            <a:r>
              <a:rPr lang="en-IN" sz="1200" b="0" i="0" kern="1200" dirty="0">
                <a:solidFill>
                  <a:schemeClr val="tx1"/>
                </a:solidFill>
                <a:latin typeface="+mn-lt"/>
                <a:ea typeface="+mn-ea"/>
                <a:cs typeface="+mn-cs"/>
              </a:rPr>
              <a:t> — Generate a snapshot of your DB Instance. You can restore your DB Instance to these user-created snapshots at any point, even to reinstate a previously deleted DB Instance.</a:t>
            </a:r>
          </a:p>
          <a:p>
            <a:r>
              <a:rPr lang="en-IN" sz="1200" b="0" i="0" kern="1200" dirty="0" err="1">
                <a:solidFill>
                  <a:schemeClr val="tx1"/>
                </a:solidFill>
                <a:latin typeface="+mn-lt"/>
                <a:ea typeface="+mn-ea"/>
                <a:cs typeface="+mn-cs"/>
              </a:rPr>
              <a:t>RestoreDBInstanceToPointInTIme</a:t>
            </a:r>
            <a:r>
              <a:rPr lang="en-IN" sz="1200" b="0" i="0" kern="1200" dirty="0">
                <a:solidFill>
                  <a:schemeClr val="tx1"/>
                </a:solidFill>
                <a:latin typeface="+mn-lt"/>
                <a:ea typeface="+mn-ea"/>
                <a:cs typeface="+mn-cs"/>
              </a:rPr>
              <a:t> — Create a new DB Instance from a point-in-time backup. You can restore to any point within the retention period you specified, usually up to the last five minutes of your database’s usage.</a:t>
            </a:r>
          </a:p>
          <a:p>
            <a:r>
              <a:rPr lang="en-IN" sz="1200" b="0" i="0" kern="1200" dirty="0">
                <a:solidFill>
                  <a:schemeClr val="tx1"/>
                </a:solidFill>
                <a:latin typeface="+mn-lt"/>
                <a:ea typeface="+mn-ea"/>
                <a:cs typeface="+mn-cs"/>
              </a:rPr>
              <a:t>https://aws.amazon.com/rds/oracle/details</a:t>
            </a:r>
            <a:endParaRPr lang="en-IN" sz="1200" kern="1200" baseline="0" dirty="0">
              <a:solidFill>
                <a:schemeClr val="tx1"/>
              </a:solidFill>
              <a:latin typeface="+mn-lt"/>
              <a:ea typeface="+mn-ea"/>
              <a:cs typeface="+mn-cs"/>
            </a:endParaRPr>
          </a:p>
          <a:p>
            <a:pPr eaLnBrk="1" hangingPunct="1">
              <a:spcBef>
                <a:spcPct val="0"/>
              </a:spcBef>
            </a:pPr>
            <a:r>
              <a:rPr lang="en-IN" sz="1200" kern="1200" baseline="0" dirty="0">
                <a:solidFill>
                  <a:schemeClr val="tx1"/>
                </a:solidFill>
                <a:latin typeface="+mn-lt"/>
                <a:ea typeface="+mn-ea"/>
                <a:cs typeface="+mn-cs"/>
              </a:rPr>
              <a:t>Amazon RDS offers a tiered pricing structure, based on the size of the database instance, the deployment type (Single-AZ/Multi-AZ), and the AWS region. Pricing for Amazon RDS is based on several factors: the DB instance hours (per hour), the amount of provisioned database storage (per GB-month and per million I/O requests), additional backup storage (per GB-month), and data transfer in / out (per GB per month). Pricing information can be found at Amazon Relational Database Service Pricing. </a:t>
            </a: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a:rPr>
              <a:t>AWS products and services like Amazon Elastic Compute Cloud (Amazon EC2) are offered by region. All regions have at least two Availability Zones (AZ) for redundancy. </a:t>
            </a:r>
          </a:p>
          <a:p>
            <a:endParaRPr lang="en-US" sz="1100" b="1" dirty="0">
              <a:latin typeface="Arial"/>
            </a:endParaRPr>
          </a:p>
          <a:p>
            <a:r>
              <a:rPr lang="en-US" sz="1100" dirty="0">
                <a:latin typeface="Arial"/>
              </a:rPr>
              <a:t>Availability Zones are analogous to clusters of datacenters. Where natural disasters or fault lines are a consideration, we isolate them so that they are not easily affected at the same time. There is a latency of less tan 10 milliseconds between Availability Zones. Availability Zones are physically distinct groups of data centers. A region is made of multiple availability zones so as to allow our customers the ability to spread their computing resource across multiple power providers. Where natural disasters are a serious consideration we do our best to isolate AZs from each other. For example, where earthquakes are a problem we would not build two AZs on the same fault line.</a:t>
            </a:r>
          </a:p>
          <a:p>
            <a:endParaRPr lang="en-US" dirty="0"/>
          </a:p>
          <a:p>
            <a:r>
              <a:rPr lang="en-US" dirty="0"/>
              <a:t>More information</a:t>
            </a:r>
            <a:r>
              <a:rPr lang="en-US" baseline="0" dirty="0"/>
              <a:t> about AWS global infrastructure can be found online: </a:t>
            </a:r>
            <a:r>
              <a:rPr lang="en-US" dirty="0">
                <a:hlinkClick r:id="rId3"/>
              </a:rPr>
              <a:t>http://aws.amazon.com/about-aws/global-infrastructure/regional-product-services/</a:t>
            </a:r>
            <a:endParaRPr lang="en-US" dirty="0"/>
          </a:p>
          <a:p>
            <a:endParaRPr lang="en-US" dirty="0"/>
          </a:p>
          <a:p>
            <a:r>
              <a:rPr lang="en-US" dirty="0"/>
              <a:t>More information</a:t>
            </a:r>
            <a:r>
              <a:rPr lang="en-US" baseline="0" dirty="0"/>
              <a:t> about the China Region: </a:t>
            </a:r>
            <a:r>
              <a:rPr lang="en-US" baseline="0" dirty="0">
                <a:hlinkClick r:id="rId4"/>
              </a:rPr>
              <a:t>https://www.amazonaws.cn/en/</a:t>
            </a:r>
            <a:endParaRPr lang="en-US" baseline="0" dirty="0"/>
          </a:p>
          <a:p>
            <a:endParaRPr lang="en-US" dirty="0"/>
          </a:p>
          <a:p>
            <a:endParaRPr lang="en-US" dirty="0"/>
          </a:p>
        </p:txBody>
      </p:sp>
    </p:spTree>
    <p:extLst>
      <p:ext uri="{BB962C8B-B14F-4D97-AF65-F5344CB8AC3E}">
        <p14:creationId xmlns:p14="http://schemas.microsoft.com/office/powerpoint/2010/main" val="3943662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US" dirty="0">
                <a:latin typeface="Arial"/>
                <a:cs typeface="Arial"/>
              </a:rPr>
              <a:t>AWS highly recommends provisioning your resources across multiple Availability Zones. If you multiple server, you can run them across more than one AZ and get added redundancy. If a single AZ has a problem, all assets in your second AZ will be unaffected.</a:t>
            </a:r>
          </a:p>
          <a:p>
            <a:pPr eaLnBrk="1" hangingPunct="1">
              <a:spcBef>
                <a:spcPct val="0"/>
              </a:spcBef>
            </a:pPr>
            <a:endParaRPr lang="en-US" dirty="0">
              <a:latin typeface="Arial"/>
              <a:cs typeface="Arial"/>
            </a:endParaRPr>
          </a:p>
        </p:txBody>
      </p:sp>
    </p:spTree>
    <p:extLst>
      <p:ext uri="{BB962C8B-B14F-4D97-AF65-F5344CB8AC3E}">
        <p14:creationId xmlns:p14="http://schemas.microsoft.com/office/powerpoint/2010/main" val="3943662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latin typeface="Arial"/>
                <a:cs typeface="Arial"/>
              </a:rPr>
              <a:t>When we talk about cloud security, we like to start with a discussion of the Shared Security Responsibility Model. While AWS takes care of provisioning and maintaining the underlying cloud infrastructure, you will still need to perform</a:t>
            </a:r>
            <a:r>
              <a:rPr lang="en-US" baseline="0" dirty="0">
                <a:latin typeface="Arial"/>
                <a:cs typeface="Arial"/>
              </a:rPr>
              <a:t> </a:t>
            </a:r>
            <a:r>
              <a:rPr lang="en-US" dirty="0">
                <a:latin typeface="Arial"/>
                <a:cs typeface="Arial"/>
              </a:rPr>
              <a:t>several security configuration tasks to ensure that you stay safe in the cloud. Our</a:t>
            </a:r>
            <a:r>
              <a:rPr lang="en-US" baseline="0" dirty="0">
                <a:latin typeface="Arial"/>
                <a:cs typeface="Arial"/>
              </a:rPr>
              <a:t> </a:t>
            </a:r>
            <a:r>
              <a:rPr lang="en-US" dirty="0">
                <a:latin typeface="Arial"/>
                <a:cs typeface="Arial"/>
              </a:rPr>
              <a:t>responsibility goes from the ground up to the hypervisor. We secure the hardware, software, facilities, and networks that run all of our products and services. Customers are responsible for securely configuring the services they sign up for as well as anything they put on those services. </a:t>
            </a:r>
          </a:p>
          <a:p>
            <a:pPr eaLnBrk="1" hangingPunct="1">
              <a:spcBef>
                <a:spcPct val="0"/>
              </a:spcBef>
            </a:pPr>
            <a:endParaRPr lang="en-US" dirty="0">
              <a:latin typeface="Arial"/>
              <a:cs typeface="Arial"/>
            </a:endParaRPr>
          </a:p>
          <a:p>
            <a:r>
              <a:rPr lang="en-US" sz="1200" dirty="0">
                <a:latin typeface="Arial"/>
                <a:cs typeface="Arial"/>
              </a:rPr>
              <a:t>AWS:</a:t>
            </a:r>
          </a:p>
          <a:p>
            <a:pPr marL="162175" indent="-162175">
              <a:buFont typeface="Arial"/>
              <a:buChar char="•"/>
            </a:pPr>
            <a:r>
              <a:rPr lang="en-US" sz="1200" dirty="0">
                <a:latin typeface="Arial"/>
                <a:cs typeface="Arial"/>
              </a:rPr>
              <a:t>Obtaining industry certifications and independent third party attestations </a:t>
            </a:r>
          </a:p>
          <a:p>
            <a:pPr marL="162175" indent="-162175">
              <a:buFont typeface="Arial"/>
              <a:buChar char="•"/>
            </a:pPr>
            <a:r>
              <a:rPr lang="en-US" sz="1200" dirty="0">
                <a:latin typeface="Arial"/>
                <a:cs typeface="Arial"/>
              </a:rPr>
              <a:t>Publishing information about AWS security and control practices in whitepapers and web site content</a:t>
            </a:r>
          </a:p>
          <a:p>
            <a:pPr marL="162175" indent="-162175">
              <a:buFont typeface="Arial"/>
              <a:buChar char="•"/>
            </a:pPr>
            <a:r>
              <a:rPr lang="en-US" sz="1200" dirty="0">
                <a:latin typeface="Arial"/>
                <a:cs typeface="Arial"/>
              </a:rPr>
              <a:t>Providing certificates, reports, and other documentation directly to AWS customers under NDA (as required).</a:t>
            </a:r>
          </a:p>
          <a:p>
            <a:pPr marL="162175" indent="-162175">
              <a:buFont typeface="Arial"/>
              <a:buChar char="•"/>
            </a:pPr>
            <a:endParaRPr lang="en-US" sz="1200" dirty="0">
              <a:latin typeface="Arial"/>
              <a:cs typeface="Arial"/>
            </a:endParaRPr>
          </a:p>
          <a:p>
            <a:pPr defTabSz="432465">
              <a:defRPr/>
            </a:pPr>
            <a:r>
              <a:rPr lang="en-US" sz="1200" dirty="0">
                <a:solidFill>
                  <a:srgbClr val="414042"/>
                </a:solidFill>
                <a:latin typeface="Arial"/>
                <a:cs typeface="Arial"/>
              </a:rPr>
              <a:t>AWS Security Process: </a:t>
            </a:r>
            <a:r>
              <a:rPr lang="en-US" sz="1200" dirty="0">
                <a:solidFill>
                  <a:srgbClr val="414042"/>
                </a:solidFill>
                <a:latin typeface="Arial"/>
                <a:cs typeface="Arial"/>
                <a:hlinkClick r:id="rId3"/>
              </a:rPr>
              <a:t>http://d36cz9buwru1tt.cloudfront.net/pdf/AWS_Security_Whitepaper.pdf</a:t>
            </a:r>
            <a:r>
              <a:rPr lang="en-US" sz="1200" dirty="0">
                <a:solidFill>
                  <a:srgbClr val="414042"/>
                </a:solidFill>
                <a:latin typeface="Arial"/>
                <a:cs typeface="Arial"/>
              </a:rPr>
              <a:t> </a:t>
            </a:r>
          </a:p>
          <a:p>
            <a:pPr defTabSz="432465">
              <a:defRPr/>
            </a:pPr>
            <a:endParaRPr lang="en-US" sz="1200" dirty="0">
              <a:solidFill>
                <a:srgbClr val="414042"/>
              </a:solidFill>
              <a:latin typeface="Arial"/>
              <a:cs typeface="Arial"/>
            </a:endParaRPr>
          </a:p>
          <a:p>
            <a:r>
              <a:rPr lang="en-US" sz="1200" dirty="0">
                <a:latin typeface="Arial"/>
              </a:rPr>
              <a:t>The amount of security configuration work you have to do varies, depending on how sensitive your data is and which services you select. For example, AWS services such as EC2 and S3 are completely under your control and require you to perform all of the necessary security configuration and management tasks. In the case of EC2, you’re responsible for management of the guest OS (including updates and security patches), any application software or utilities you install on the instances, as well as the configuration of the AWS-provided firewall (called a security group) on each instance.</a:t>
            </a:r>
          </a:p>
          <a:p>
            <a:endParaRPr lang="en-US" sz="1200" dirty="0">
              <a:latin typeface="Arial"/>
            </a:endParaRPr>
          </a:p>
          <a:p>
            <a:r>
              <a:rPr lang="en-US" sz="1200" dirty="0">
                <a:latin typeface="Arial"/>
              </a:rPr>
              <a:t>When you use any of AWS’s managed services like RDS or </a:t>
            </a:r>
            <a:r>
              <a:rPr lang="en-US" sz="1200" dirty="0" err="1">
                <a:latin typeface="Arial"/>
              </a:rPr>
              <a:t>RedShift</a:t>
            </a:r>
            <a:r>
              <a:rPr lang="en-US" sz="1200" dirty="0">
                <a:latin typeface="Arial"/>
              </a:rPr>
              <a:t> or </a:t>
            </a:r>
            <a:r>
              <a:rPr lang="en-US" sz="1200" dirty="0" err="1">
                <a:latin typeface="Arial"/>
              </a:rPr>
              <a:t>WorkDocs</a:t>
            </a:r>
            <a:r>
              <a:rPr lang="en-US" sz="1200" dirty="0">
                <a:latin typeface="Arial"/>
              </a:rPr>
              <a:t>, you don’t have to worry about launching and maintaining instances or patching the guest OS or applications—AWS handles that for you. For these managed services, basic security configuration tasks like data backups, database replication, and firewall configuration happen automatically. </a:t>
            </a:r>
          </a:p>
          <a:p>
            <a:endParaRPr lang="en-US" sz="1200" dirty="0">
              <a:latin typeface="Arial"/>
            </a:endParaRPr>
          </a:p>
          <a:p>
            <a:r>
              <a:rPr lang="en-US" sz="1200" dirty="0">
                <a:latin typeface="Arial"/>
              </a:rPr>
              <a:t>However, there are certain security features—such as IAM user accounts and credentials, SSL for data transmissions, and user activity logging—that you should configure no matter which AWS service you use</a:t>
            </a:r>
            <a:r>
              <a:rPr lang="en-US" dirty="0">
                <a:effectLst/>
              </a:rPr>
              <a:t> </a:t>
            </a:r>
          </a:p>
          <a:p>
            <a:endParaRPr lang="en-US" sz="1200" dirty="0">
              <a:solidFill>
                <a:srgbClr val="232323"/>
              </a:solidFill>
              <a:latin typeface="Arial"/>
              <a:cs typeface="Arial"/>
            </a:endParaRPr>
          </a:p>
          <a:p>
            <a:r>
              <a:rPr lang="en-US" sz="1200" dirty="0">
                <a:solidFill>
                  <a:srgbClr val="232323"/>
                </a:solidFill>
                <a:latin typeface="Arial"/>
                <a:cs typeface="Arial"/>
              </a:rPr>
              <a:t>AWS Support provides a highly personalized level of service for customers seeking technical help. More information can be found online: </a:t>
            </a:r>
            <a:r>
              <a:rPr lang="en-US" sz="1200" dirty="0">
                <a:solidFill>
                  <a:srgbClr val="414042"/>
                </a:solidFill>
                <a:latin typeface="Arial"/>
                <a:cs typeface="Arial"/>
                <a:hlinkClick r:id="rId4"/>
              </a:rPr>
              <a:t>https://aws.amazon.com/premiumsupport/</a:t>
            </a:r>
            <a:r>
              <a:rPr lang="en-US" sz="1200" dirty="0">
                <a:solidFill>
                  <a:srgbClr val="414042"/>
                </a:solidFill>
                <a:latin typeface="Arial"/>
                <a:cs typeface="Arial"/>
              </a:rPr>
              <a:t> </a:t>
            </a:r>
          </a:p>
          <a:p>
            <a:endParaRPr lang="en-US" sz="1200" dirty="0">
              <a:solidFill>
                <a:srgbClr val="414042"/>
              </a:solidFill>
              <a:latin typeface="Arial"/>
              <a:cs typeface="Arial"/>
            </a:endParaRP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943662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a:rPr>
              <a:t>One of the main security responsibilities of AWS is the physical security of the datacenters that house the AWS cloud infrastructure. Amazon has many years of experience designing, constructing, and operating large-scale datacenters. </a:t>
            </a:r>
          </a:p>
          <a:p>
            <a:endParaRPr lang="en-US" sz="1200" b="1" dirty="0">
              <a:latin typeface="Arial"/>
            </a:endParaRPr>
          </a:p>
          <a:p>
            <a:r>
              <a:rPr lang="en-US" sz="1200" dirty="0">
                <a:latin typeface="Arial"/>
              </a:rPr>
              <a:t>The physical security measures that protect these datacenters are some of the most comprehensive in the industry and include: 24/7 trained security guards; locations in nondescript, undisclosed facilities; two-factor authentication for ingress; authorization for data center access only for an approved; specific need and continuous monitoring, logging, and auditing of physical access controls.</a:t>
            </a:r>
            <a:endParaRPr lang="en-US" sz="1200" b="1" dirty="0">
              <a:latin typeface="Arial"/>
            </a:endParaRPr>
          </a:p>
          <a:p>
            <a:endParaRPr lang="en-US" sz="1200" dirty="0">
              <a:latin typeface="Arial"/>
            </a:endParaRPr>
          </a:p>
          <a:p>
            <a:r>
              <a:rPr lang="en-US" sz="1200" dirty="0">
                <a:latin typeface="Arial"/>
              </a:rPr>
              <a:t>Security Center: </a:t>
            </a:r>
            <a:r>
              <a:rPr lang="en-US" sz="1200" u="sng" dirty="0">
                <a:latin typeface="Arial"/>
                <a:hlinkClick r:id="rId3"/>
              </a:rPr>
              <a:t>http://aws.amazon.com/security</a:t>
            </a:r>
            <a:r>
              <a:rPr lang="en-US" sz="1200" dirty="0">
                <a:latin typeface="Arial"/>
              </a:rPr>
              <a:t> </a:t>
            </a:r>
            <a:endParaRPr lang="en-US" dirty="0"/>
          </a:p>
          <a:p>
            <a:endParaRPr lang="en-US" b="1" dirty="0"/>
          </a:p>
        </p:txBody>
      </p:sp>
    </p:spTree>
    <p:extLst>
      <p:ext uri="{BB962C8B-B14F-4D97-AF65-F5344CB8AC3E}">
        <p14:creationId xmlns:p14="http://schemas.microsoft.com/office/powerpoint/2010/main" val="1655711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a:rPr>
              <a:t>The hardware and software that supports AWS’ cloud services has been architected to be not only highly available and redundant, but also extremely secure. All changes to AWS hardware and software are managed through a centralized, automated change control process, and all access to hardware or software must be authorized. </a:t>
            </a:r>
          </a:p>
          <a:p>
            <a:r>
              <a:rPr lang="en-US" sz="1200" dirty="0">
                <a:latin typeface="Arial"/>
              </a:rPr>
              <a:t> </a:t>
            </a:r>
          </a:p>
          <a:p>
            <a:r>
              <a:rPr lang="en-US" sz="1200" dirty="0">
                <a:latin typeface="Arial"/>
              </a:rPr>
              <a:t>Privileged access to software and systems requires SSH logon and is allowed only through bastion servers that record all access attempts. AWS network devices, including firewall and other boundary devices, monitor and control communications at the external boundary of the network and at key internal boundaries. </a:t>
            </a:r>
          </a:p>
          <a:p>
            <a:r>
              <a:rPr lang="en-US" sz="1200" dirty="0">
                <a:latin typeface="Arial"/>
              </a:rPr>
              <a:t> </a:t>
            </a:r>
          </a:p>
          <a:p>
            <a:r>
              <a:rPr lang="en-US" sz="1200" dirty="0">
                <a:latin typeface="Arial"/>
              </a:rPr>
              <a:t>AWS monitoring tools are designed to detect unusual or unauthorized activities and conditions at ingress and egress communication points. These tools monitor server and network usage, port scanning activities, application usage, and unauthorized intrusion attempts. AWS security monitoring tools help identify several types of denial of service (</a:t>
            </a:r>
            <a:r>
              <a:rPr lang="en-US" sz="1200" dirty="0" err="1">
                <a:latin typeface="Arial"/>
              </a:rPr>
              <a:t>DoS</a:t>
            </a:r>
            <a:r>
              <a:rPr lang="en-US" sz="1200" dirty="0">
                <a:latin typeface="Arial"/>
              </a:rPr>
              <a:t>) attacks, including distributed, flooding, and software/logic attacks.</a:t>
            </a:r>
          </a:p>
          <a:p>
            <a:pPr eaLnBrk="1" hangingPunct="1">
              <a:spcBef>
                <a:spcPct val="0"/>
              </a:spcBef>
            </a:pPr>
            <a:endParaRPr lang="en-US" dirty="0">
              <a:latin typeface="Calibri" charset="0"/>
            </a:endParaRPr>
          </a:p>
          <a:p>
            <a:endParaRPr lang="en-US" dirty="0"/>
          </a:p>
          <a:p>
            <a:endParaRPr lang="en-US" dirty="0"/>
          </a:p>
        </p:txBody>
      </p:sp>
    </p:spTree>
    <p:extLst>
      <p:ext uri="{BB962C8B-B14F-4D97-AF65-F5344CB8AC3E}">
        <p14:creationId xmlns:p14="http://schemas.microsoft.com/office/powerpoint/2010/main" val="1655711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US" sz="1200" dirty="0">
                <a:latin typeface="Arial"/>
              </a:rPr>
              <a:t>AWS provides customer access points, also called API endpoints, that allow HTTPS access so that you can establish secure communication sessions with your AWS services including SSL. SSL encrypts the transmission, protecting each request or the response from being viewed in transit.</a:t>
            </a:r>
          </a:p>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557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4400"/>
              <a:t>Title Text</a:t>
            </a:r>
          </a:p>
        </p:txBody>
      </p:sp>
      <p:sp>
        <p:nvSpPr>
          <p:cNvPr id="11" name="Shape 11"/>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3" name="Shape 43"/>
          <p:cNvSpPr>
            <a:spLocks noGrp="1"/>
          </p:cNvSpPr>
          <p:nvPr>
            <p:ph type="title"/>
          </p:nvPr>
        </p:nvSpPr>
        <p:spPr>
          <a:xfrm>
            <a:off x="6629400" y="0"/>
            <a:ext cx="2057400" cy="6400802"/>
          </a:xfrm>
          <a:prstGeom prst="rect">
            <a:avLst/>
          </a:prstGeom>
        </p:spPr>
        <p:txBody>
          <a:bodyPr/>
          <a:lstStyle/>
          <a:p>
            <a:pPr lvl="0">
              <a:defRPr sz="1800"/>
            </a:pPr>
            <a:r>
              <a:rPr sz="4400"/>
              <a:t>Title Text</a:t>
            </a:r>
          </a:p>
        </p:txBody>
      </p:sp>
      <p:sp>
        <p:nvSpPr>
          <p:cNvPr id="44" name="Shape 44"/>
          <p:cNvSpPr>
            <a:spLocks noGrp="1"/>
          </p:cNvSpPr>
          <p:nvPr>
            <p:ph type="body" idx="1"/>
          </p:nvPr>
        </p:nvSpPr>
        <p:spPr>
          <a:xfrm>
            <a:off x="457200" y="274638"/>
            <a:ext cx="6019800" cy="6583363"/>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 name="Shape 47"/>
          <p:cNvSpPr/>
          <p:nvPr/>
        </p:nvSpPr>
        <p:spPr>
          <a:xfrm>
            <a:off x="0" y="3352800"/>
            <a:ext cx="8686800" cy="2743200"/>
          </a:xfrm>
          <a:prstGeom prst="rect">
            <a:avLst/>
          </a:prstGeom>
          <a:solidFill>
            <a:srgbClr val="101141"/>
          </a:solidFill>
          <a:ln w="12700">
            <a:miter lim="400000"/>
          </a:ln>
        </p:spPr>
        <p:txBody>
          <a:bodyPr lIns="0" tIns="0" rIns="0" bIns="0" anchor="ctr"/>
          <a:lstStyle/>
          <a:p>
            <a:pPr lvl="0" algn="ctr">
              <a:defRPr>
                <a:solidFill>
                  <a:srgbClr val="FFFFFF"/>
                </a:solidFill>
                <a:latin typeface="Arial"/>
                <a:ea typeface="Arial"/>
                <a:cs typeface="Arial"/>
                <a:sym typeface="Arial"/>
              </a:defRPr>
            </a:pPr>
            <a:endParaRPr/>
          </a:p>
        </p:txBody>
      </p:sp>
      <p:sp>
        <p:nvSpPr>
          <p:cNvPr id="48" name="Shape 48"/>
          <p:cNvSpPr/>
          <p:nvPr/>
        </p:nvSpPr>
        <p:spPr>
          <a:xfrm>
            <a:off x="2895600" y="6096000"/>
            <a:ext cx="2895600" cy="76200"/>
          </a:xfrm>
          <a:prstGeom prst="rect">
            <a:avLst/>
          </a:prstGeom>
          <a:solidFill>
            <a:srgbClr val="76C2E5"/>
          </a:solidFill>
          <a:ln w="12700">
            <a:miter lim="400000"/>
          </a:ln>
        </p:spPr>
        <p:txBody>
          <a:bodyPr lIns="0" tIns="0" rIns="0" bIns="0" anchor="ctr"/>
          <a:lstStyle/>
          <a:p>
            <a:pPr lvl="0" algn="ctr">
              <a:defRPr>
                <a:solidFill>
                  <a:srgbClr val="FFFFFF"/>
                </a:solidFill>
              </a:defRPr>
            </a:pPr>
            <a:endParaRPr/>
          </a:p>
        </p:txBody>
      </p:sp>
      <p:sp>
        <p:nvSpPr>
          <p:cNvPr id="49" name="Shape 49"/>
          <p:cNvSpPr/>
          <p:nvPr/>
        </p:nvSpPr>
        <p:spPr>
          <a:xfrm>
            <a:off x="0" y="6096000"/>
            <a:ext cx="2895600" cy="76200"/>
          </a:xfrm>
          <a:prstGeom prst="rect">
            <a:avLst/>
          </a:prstGeom>
          <a:solidFill>
            <a:srgbClr val="FCB017"/>
          </a:solidFill>
          <a:ln w="12700">
            <a:miter lim="400000"/>
          </a:ln>
        </p:spPr>
        <p:txBody>
          <a:bodyPr lIns="0" tIns="0" rIns="0" bIns="0" anchor="ctr"/>
          <a:lstStyle/>
          <a:p>
            <a:pPr lvl="0" algn="ctr">
              <a:defRPr>
                <a:solidFill>
                  <a:srgbClr val="FFFFFF"/>
                </a:solidFill>
              </a:defRPr>
            </a:pPr>
            <a:endParaRPr/>
          </a:p>
        </p:txBody>
      </p:sp>
      <p:sp>
        <p:nvSpPr>
          <p:cNvPr id="50" name="Shape 50"/>
          <p:cNvSpPr/>
          <p:nvPr/>
        </p:nvSpPr>
        <p:spPr>
          <a:xfrm>
            <a:off x="5791200" y="6096000"/>
            <a:ext cx="2895600" cy="76200"/>
          </a:xfrm>
          <a:prstGeom prst="rect">
            <a:avLst/>
          </a:prstGeom>
          <a:solidFill>
            <a:srgbClr val="FF0000"/>
          </a:solidFill>
          <a:ln w="12700">
            <a:miter lim="400000"/>
          </a:ln>
        </p:spPr>
        <p:txBody>
          <a:bodyPr lIns="0" tIns="0" rIns="0" bIns="0" anchor="ctr"/>
          <a:lstStyle/>
          <a:p>
            <a:pPr lvl="0" algn="ctr">
              <a:defRPr>
                <a:solidFill>
                  <a:srgbClr val="FFFFFF"/>
                </a:solidFill>
              </a:defRPr>
            </a:pPr>
            <a:endParaRPr/>
          </a:p>
        </p:txBody>
      </p:sp>
      <p:pic>
        <p:nvPicPr>
          <p:cNvPr id="51" name="image2.png" descr="BITS_university_logo_whitevert.png"/>
          <p:cNvPicPr/>
          <p:nvPr/>
        </p:nvPicPr>
        <p:blipFill>
          <a:blip r:embed="rId3"/>
          <a:srcRect t="1" b="28591"/>
          <a:stretch>
            <a:fillRect/>
          </a:stretch>
        </p:blipFill>
        <p:spPr>
          <a:xfrm>
            <a:off x="76200" y="3352800"/>
            <a:ext cx="2057400" cy="1979615"/>
          </a:xfrm>
          <a:prstGeom prst="rect">
            <a:avLst/>
          </a:prstGeom>
          <a:ln w="12700">
            <a:miter lim="400000"/>
          </a:ln>
        </p:spPr>
      </p:pic>
      <p:sp>
        <p:nvSpPr>
          <p:cNvPr id="52" name="Shape 52"/>
          <p:cNvSpPr/>
          <p:nvPr/>
        </p:nvSpPr>
        <p:spPr>
          <a:xfrm>
            <a:off x="-76200" y="5257800"/>
            <a:ext cx="2209800" cy="49849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ctr"/>
            <a:r>
              <a:rPr sz="2900" b="1" spc="-150">
                <a:solidFill>
                  <a:srgbClr val="FFFFFF"/>
                </a:solidFill>
                <a:latin typeface="Arial"/>
                <a:ea typeface="Arial"/>
                <a:cs typeface="Arial"/>
                <a:sym typeface="Arial"/>
              </a:rPr>
              <a:t>BITS</a:t>
            </a:r>
            <a:r>
              <a:rPr sz="2900" spc="-150">
                <a:solidFill>
                  <a:srgbClr val="FFFFFF"/>
                </a:solidFill>
                <a:latin typeface="Arial"/>
                <a:ea typeface="Arial"/>
                <a:cs typeface="Arial"/>
                <a:sym typeface="Arial"/>
              </a:rPr>
              <a:t> Pilani</a:t>
            </a:r>
          </a:p>
        </p:txBody>
      </p:sp>
      <p:sp>
        <p:nvSpPr>
          <p:cNvPr id="53" name="Shape 53"/>
          <p:cNvSpPr>
            <a:spLocks noGrp="1"/>
          </p:cNvSpPr>
          <p:nvPr>
            <p:ph type="body" idx="1"/>
          </p:nvPr>
        </p:nvSpPr>
        <p:spPr>
          <a:xfrm>
            <a:off x="2514600" y="5359400"/>
            <a:ext cx="6019800" cy="584200"/>
          </a:xfrm>
          <a:prstGeom prst="rect">
            <a:avLst/>
          </a:prstGeom>
        </p:spPr>
        <p:txBody>
          <a:bodyPr anchor="b">
            <a:noAutofit/>
          </a:bodyPr>
          <a:lstStyle>
            <a:lvl1pPr marL="0" indent="0" algn="r">
              <a:lnSpc>
                <a:spcPts val="1800"/>
              </a:lnSpc>
              <a:spcBef>
                <a:spcPts val="0"/>
              </a:spcBef>
              <a:buSzTx/>
              <a:buFontTx/>
              <a:buNone/>
              <a:defRPr sz="1800">
                <a:solidFill>
                  <a:srgbClr val="FFFFFF"/>
                </a:solidFill>
              </a:defRPr>
            </a:lvl1pPr>
            <a:lvl2pPr marL="640896" indent="-183696" algn="r">
              <a:lnSpc>
                <a:spcPts val="1800"/>
              </a:lnSpc>
              <a:spcBef>
                <a:spcPts val="0"/>
              </a:spcBef>
              <a:buFontTx/>
              <a:defRPr sz="1800">
                <a:solidFill>
                  <a:srgbClr val="FFFFFF"/>
                </a:solidFill>
              </a:defRPr>
            </a:lvl2pPr>
            <a:lvl3pPr marL="1085850" indent="-171450" algn="r">
              <a:lnSpc>
                <a:spcPts val="1800"/>
              </a:lnSpc>
              <a:spcBef>
                <a:spcPts val="0"/>
              </a:spcBef>
              <a:buFontTx/>
              <a:defRPr sz="1800">
                <a:solidFill>
                  <a:srgbClr val="FFFFFF"/>
                </a:solidFill>
              </a:defRPr>
            </a:lvl3pPr>
            <a:lvl4pPr marL="1577338" indent="-205738" algn="r">
              <a:lnSpc>
                <a:spcPts val="1800"/>
              </a:lnSpc>
              <a:spcBef>
                <a:spcPts val="0"/>
              </a:spcBef>
              <a:buFontTx/>
              <a:defRPr sz="1800">
                <a:solidFill>
                  <a:srgbClr val="FFFFFF"/>
                </a:solidFill>
              </a:defRPr>
            </a:lvl4pPr>
            <a:lvl5pPr marL="2034538" indent="-205738" algn="r">
              <a:lnSpc>
                <a:spcPts val="1800"/>
              </a:lnSpc>
              <a:spcBef>
                <a:spcPts val="0"/>
              </a:spcBef>
              <a:buFontTx/>
              <a:defRPr sz="1800">
                <a:solidFill>
                  <a:srgbClr val="FFFFFF"/>
                </a:solidFill>
              </a:defRPr>
            </a:lvl5pPr>
          </a:lstStyle>
          <a:p>
            <a:pPr lvl="0">
              <a:defRPr>
                <a:solidFill>
                  <a:srgbClr val="000000"/>
                </a:solidFill>
              </a:defRPr>
            </a:pPr>
            <a:r>
              <a:rPr>
                <a:solidFill>
                  <a:srgbClr val="FFFFFF"/>
                </a:solidFill>
              </a:rPr>
              <a:t>Body Level One</a:t>
            </a:r>
          </a:p>
          <a:p>
            <a:pPr lvl="1">
              <a:defRPr>
                <a:solidFill>
                  <a:srgbClr val="000000"/>
                </a:solidFill>
              </a:defRPr>
            </a:pPr>
            <a:r>
              <a:rPr>
                <a:solidFill>
                  <a:srgbClr val="FFFFFF"/>
                </a:solidFill>
              </a:rPr>
              <a:t>Body Level Two</a:t>
            </a:r>
          </a:p>
          <a:p>
            <a:pPr lvl="2">
              <a:defRPr>
                <a:solidFill>
                  <a:srgbClr val="000000"/>
                </a:solidFill>
              </a:defRPr>
            </a:pPr>
            <a:r>
              <a:rPr>
                <a:solidFill>
                  <a:srgbClr val="FFFFFF"/>
                </a:solidFill>
              </a:rPr>
              <a:t>Body Level Three</a:t>
            </a:r>
          </a:p>
          <a:p>
            <a:pPr lvl="3">
              <a:defRPr>
                <a:solidFill>
                  <a:srgbClr val="000000"/>
                </a:solidFill>
              </a:defRPr>
            </a:pPr>
            <a:r>
              <a:rPr>
                <a:solidFill>
                  <a:srgbClr val="FFFFFF"/>
                </a:solidFill>
              </a:rPr>
              <a:t>Body Level Four</a:t>
            </a:r>
          </a:p>
          <a:p>
            <a:pPr lvl="4">
              <a:defRPr>
                <a:solidFill>
                  <a:srgbClr val="000000"/>
                </a:solidFill>
              </a:defRPr>
            </a:pPr>
            <a:r>
              <a:rPr>
                <a:solidFill>
                  <a:srgbClr val="FFFFFF"/>
                </a:solidFill>
              </a:rPr>
              <a:t>Body Level Five</a:t>
            </a:r>
          </a:p>
        </p:txBody>
      </p:sp>
      <p:sp>
        <p:nvSpPr>
          <p:cNvPr id="54" name="Shape 54"/>
          <p:cNvSpPr>
            <a:spLocks noGrp="1"/>
          </p:cNvSpPr>
          <p:nvPr>
            <p:ph type="title"/>
          </p:nvPr>
        </p:nvSpPr>
        <p:spPr>
          <a:xfrm>
            <a:off x="2514600" y="3784600"/>
            <a:ext cx="6019800" cy="1574800"/>
          </a:xfrm>
          <a:prstGeom prst="rect">
            <a:avLst/>
          </a:prstGeom>
        </p:spPr>
        <p:txBody>
          <a:bodyPr>
            <a:noAutofit/>
          </a:bodyPr>
          <a:lstStyle>
            <a:lvl1pPr algn="l">
              <a:lnSpc>
                <a:spcPts val="4000"/>
              </a:lnSpc>
              <a:defRPr>
                <a:solidFill>
                  <a:srgbClr val="FFFFFF"/>
                </a:solidFill>
              </a:defRPr>
            </a:lvl1pPr>
          </a:lstStyle>
          <a:p>
            <a:pPr lvl="0">
              <a:defRPr sz="1800">
                <a:solidFill>
                  <a:srgbClr val="000000"/>
                </a:solidFill>
              </a:defRPr>
            </a:pPr>
            <a:r>
              <a:rPr sz="4400">
                <a:solidFill>
                  <a:srgbClr val="FFFFFF"/>
                </a:solidFill>
              </a:rPr>
              <a:t>Title Text</a:t>
            </a:r>
          </a:p>
        </p:txBody>
      </p:sp>
      <p:sp>
        <p:nvSpPr>
          <p:cNvPr id="55" name="Shape 55"/>
          <p:cNvSpPr>
            <a:spLocks noGrp="1"/>
          </p:cNvSpPr>
          <p:nvPr>
            <p:ph type="sldNum" sz="quarter" idx="2"/>
          </p:nvPr>
        </p:nvSpPr>
        <p:spPr>
          <a:xfrm>
            <a:off x="6553200" y="6221730"/>
            <a:ext cx="2133600" cy="269241"/>
          </a:xfrm>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57" name="Shape 57"/>
          <p:cNvSpPr/>
          <p:nvPr/>
        </p:nvSpPr>
        <p:spPr>
          <a:xfrm>
            <a:off x="3276600" y="6596063"/>
            <a:ext cx="5867400" cy="23927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a:r>
              <a:rPr sz="1100" b="1">
                <a:solidFill>
                  <a:srgbClr val="101141"/>
                </a:solidFill>
                <a:latin typeface="Arial"/>
                <a:ea typeface="Arial"/>
                <a:cs typeface="Arial"/>
                <a:sym typeface="Arial"/>
              </a:rPr>
              <a:t>BITS </a:t>
            </a:r>
            <a:r>
              <a:rPr sz="1100">
                <a:solidFill>
                  <a:srgbClr val="101141"/>
                </a:solidFill>
                <a:latin typeface="Arial"/>
                <a:ea typeface="Arial"/>
                <a:cs typeface="Arial"/>
                <a:sym typeface="Arial"/>
              </a:rPr>
              <a:t>Pilani</a:t>
            </a:r>
          </a:p>
        </p:txBody>
      </p:sp>
      <p:grpSp>
        <p:nvGrpSpPr>
          <p:cNvPr id="61" name="Group 61"/>
          <p:cNvGrpSpPr/>
          <p:nvPr/>
        </p:nvGrpSpPr>
        <p:grpSpPr>
          <a:xfrm>
            <a:off x="2084388" y="6550024"/>
            <a:ext cx="7059613" cy="49215"/>
            <a:chOff x="0" y="0"/>
            <a:chExt cx="7059612" cy="49214"/>
          </a:xfrm>
        </p:grpSpPr>
        <p:sp>
          <p:nvSpPr>
            <p:cNvPr id="58" name="Shape 58"/>
            <p:cNvSpPr/>
            <p:nvPr/>
          </p:nvSpPr>
          <p:spPr>
            <a:xfrm>
              <a:off x="2546349" y="-1"/>
              <a:ext cx="2328864" cy="49215"/>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59" name="Shape 59"/>
            <p:cNvSpPr/>
            <p:nvPr/>
          </p:nvSpPr>
          <p:spPr>
            <a:xfrm>
              <a:off x="4824412" y="0"/>
              <a:ext cx="2235201" cy="46038"/>
            </a:xfrm>
            <a:prstGeom prst="rect">
              <a:avLst/>
            </a:prstGeom>
            <a:solidFill>
              <a:srgbClr val="E31C24"/>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0" name="Shape 60"/>
            <p:cNvSpPr/>
            <p:nvPr/>
          </p:nvSpPr>
          <p:spPr>
            <a:xfrm>
              <a:off x="-1" y="-1"/>
              <a:ext cx="2581277" cy="49215"/>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grpSp>
        <p:nvGrpSpPr>
          <p:cNvPr id="66" name="Group 66"/>
          <p:cNvGrpSpPr/>
          <p:nvPr/>
        </p:nvGrpSpPr>
        <p:grpSpPr>
          <a:xfrm>
            <a:off x="2133598" y="6553199"/>
            <a:ext cx="7010402" cy="46040"/>
            <a:chOff x="0" y="0"/>
            <a:chExt cx="7010401" cy="46039"/>
          </a:xfrm>
        </p:grpSpPr>
        <p:sp>
          <p:nvSpPr>
            <p:cNvPr id="63" name="Shape 63"/>
            <p:cNvSpPr/>
            <p:nvPr/>
          </p:nvSpPr>
          <p:spPr>
            <a:xfrm>
              <a:off x="2362200" y="-1"/>
              <a:ext cx="2328865" cy="46040"/>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4" name="Shape 64"/>
            <p:cNvSpPr/>
            <p:nvPr/>
          </p:nvSpPr>
          <p:spPr>
            <a:xfrm>
              <a:off x="-1" y="-1"/>
              <a:ext cx="2362201" cy="46040"/>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5" name="Shape 65"/>
            <p:cNvSpPr/>
            <p:nvPr/>
          </p:nvSpPr>
          <p:spPr>
            <a:xfrm>
              <a:off x="4681537" y="-1"/>
              <a:ext cx="2328864" cy="46040"/>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grpSp>
        <p:nvGrpSpPr>
          <p:cNvPr id="70" name="Group 70"/>
          <p:cNvGrpSpPr/>
          <p:nvPr/>
        </p:nvGrpSpPr>
        <p:grpSpPr>
          <a:xfrm>
            <a:off x="-2" y="1295399"/>
            <a:ext cx="7010402" cy="46040"/>
            <a:chOff x="0" y="0"/>
            <a:chExt cx="7010401" cy="46039"/>
          </a:xfrm>
        </p:grpSpPr>
        <p:sp>
          <p:nvSpPr>
            <p:cNvPr id="67" name="Shape 67"/>
            <p:cNvSpPr/>
            <p:nvPr/>
          </p:nvSpPr>
          <p:spPr>
            <a:xfrm>
              <a:off x="2362200" y="-1"/>
              <a:ext cx="2328865" cy="46040"/>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8" name="Shape 68"/>
            <p:cNvSpPr/>
            <p:nvPr/>
          </p:nvSpPr>
          <p:spPr>
            <a:xfrm>
              <a:off x="-1" y="-1"/>
              <a:ext cx="2362201" cy="46040"/>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69" name="Shape 69"/>
            <p:cNvSpPr/>
            <p:nvPr/>
          </p:nvSpPr>
          <p:spPr>
            <a:xfrm>
              <a:off x="4681537" y="-1"/>
              <a:ext cx="2328864" cy="46040"/>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sp>
        <p:nvSpPr>
          <p:cNvPr id="71" name="Shape 71"/>
          <p:cNvSpPr>
            <a:spLocks noGrp="1"/>
          </p:cNvSpPr>
          <p:nvPr>
            <p:ph type="body" idx="1"/>
          </p:nvPr>
        </p:nvSpPr>
        <p:spPr>
          <a:xfrm>
            <a:off x="304800" y="1493837"/>
            <a:ext cx="8229600" cy="5364163"/>
          </a:xfrm>
          <a:prstGeom prst="rect">
            <a:avLst/>
          </a:prstGeom>
        </p:spPr>
        <p:txBody>
          <a:bodyPr/>
          <a:lstStyle>
            <a:lvl1pPr>
              <a:spcBef>
                <a:spcPts val="500"/>
              </a:spcBef>
              <a:buSzTx/>
              <a:buFontTx/>
              <a:buNone/>
              <a:defRPr sz="2400">
                <a:latin typeface="Arial"/>
                <a:ea typeface="Arial"/>
                <a:cs typeface="Arial"/>
                <a:sym typeface="Arial"/>
              </a:defRPr>
            </a:lvl1pPr>
            <a:lvl2pPr marL="885825" indent="-428625">
              <a:spcBef>
                <a:spcPts val="500"/>
              </a:spcBef>
              <a:buFontTx/>
              <a:defRPr sz="2400">
                <a:latin typeface="Arial"/>
                <a:ea typeface="Arial"/>
                <a:cs typeface="Arial"/>
                <a:sym typeface="Arial"/>
              </a:defRPr>
            </a:lvl2pPr>
            <a:lvl3pPr marL="1143000" indent="-228600">
              <a:spcBef>
                <a:spcPts val="500"/>
              </a:spcBef>
              <a:buFontTx/>
              <a:defRPr sz="2400">
                <a:latin typeface="Arial"/>
                <a:ea typeface="Arial"/>
                <a:cs typeface="Arial"/>
                <a:sym typeface="Arial"/>
              </a:defRPr>
            </a:lvl3pPr>
            <a:lvl4pPr marL="1645920" indent="-274319">
              <a:spcBef>
                <a:spcPts val="500"/>
              </a:spcBef>
              <a:buFontTx/>
              <a:defRPr sz="2400">
                <a:latin typeface="Arial"/>
                <a:ea typeface="Arial"/>
                <a:cs typeface="Arial"/>
                <a:sym typeface="Arial"/>
              </a:defRPr>
            </a:lvl4pPr>
            <a:lvl5pPr marL="2103120" indent="-274320">
              <a:spcBef>
                <a:spcPts val="500"/>
              </a:spcBef>
              <a:buFontTx/>
              <a:defRPr sz="2400">
                <a:latin typeface="Arial"/>
                <a:ea typeface="Arial"/>
                <a:cs typeface="Arial"/>
                <a:sym typeface="Arial"/>
              </a:defRPr>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72" name="Shape 72"/>
          <p:cNvSpPr>
            <a:spLocks noGrp="1"/>
          </p:cNvSpPr>
          <p:nvPr>
            <p:ph type="sldNum" sz="quarter" idx="2"/>
          </p:nvPr>
        </p:nvSpPr>
        <p:spPr>
          <a:xfrm>
            <a:off x="6553200" y="6221730"/>
            <a:ext cx="2133600" cy="269241"/>
          </a:xfrm>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70B794E-742D-4744-8B4B-F241A2DC8911}" type="datetimeFigureOut">
              <a:rPr lang="en-US" smtClean="0"/>
              <a:pPr/>
              <a:t>10/1/2022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371C379-C52A-4F44-8EE5-3B910F604BB6}" type="slidenum">
              <a:rPr lang="en-US" smtClean="0"/>
              <a:pPr/>
              <a:t>‹#›</a:t>
            </a:fld>
            <a:endParaRPr lang="en-US"/>
          </a:p>
        </p:txBody>
      </p:sp>
    </p:spTree>
    <p:extLst>
      <p:ext uri="{BB962C8B-B14F-4D97-AF65-F5344CB8AC3E}">
        <p14:creationId xmlns:p14="http://schemas.microsoft.com/office/powerpoint/2010/main" val="847732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70B794E-742D-4744-8B4B-F241A2DC8911}" type="datetimeFigureOut">
              <a:rPr lang="en-US" smtClean="0"/>
              <a:pPr/>
              <a:t>10/1/2022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371C379-C52A-4F44-8EE5-3B910F604BB6}" type="slidenum">
              <a:rPr lang="en-US" smtClean="0"/>
              <a:pPr/>
              <a:t>‹#›</a:t>
            </a:fld>
            <a:endParaRPr lang="en-US"/>
          </a:p>
        </p:txBody>
      </p:sp>
    </p:spTree>
    <p:extLst>
      <p:ext uri="{BB962C8B-B14F-4D97-AF65-F5344CB8AC3E}">
        <p14:creationId xmlns:p14="http://schemas.microsoft.com/office/powerpoint/2010/main" val="3309864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70B794E-742D-4744-8B4B-F241A2DC8911}" type="datetimeFigureOut">
              <a:rPr lang="en-US" smtClean="0"/>
              <a:pPr/>
              <a:t>10/1/2022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371C379-C52A-4F44-8EE5-3B910F604BB6}" type="slidenum">
              <a:rPr lang="en-US" smtClean="0"/>
              <a:pPr/>
              <a:t>‹#›</a:t>
            </a:fld>
            <a:endParaRPr lang="en-US"/>
          </a:p>
        </p:txBody>
      </p:sp>
    </p:spTree>
    <p:extLst>
      <p:ext uri="{BB962C8B-B14F-4D97-AF65-F5344CB8AC3E}">
        <p14:creationId xmlns:p14="http://schemas.microsoft.com/office/powerpoint/2010/main" val="1728178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r" eaLnBrk="1" fontAlgn="auto" hangingPunct="1">
              <a:spcBef>
                <a:spcPts val="0"/>
              </a:spcBef>
              <a:spcAft>
                <a:spcPts val="0"/>
              </a:spcAft>
              <a:defRPr/>
            </a:pPr>
            <a:r>
              <a:rPr lang="en-US" sz="1100" b="1" dirty="0">
                <a:solidFill>
                  <a:srgbClr val="101141"/>
                </a:solidFill>
                <a:latin typeface="Arial" charset="0"/>
              </a:rPr>
              <a:t>BITS </a:t>
            </a:r>
            <a:r>
              <a:rPr lang="en-US" sz="1100" dirty="0" err="1">
                <a:solidFill>
                  <a:srgbClr val="101141"/>
                </a:solidFill>
                <a:latin typeface="Arial" charset="0"/>
              </a:rPr>
              <a:t>Pilani</a:t>
            </a:r>
            <a:endParaRPr lang="en-US" sz="1100" dirty="0">
              <a:solidFill>
                <a:srgbClr val="101141"/>
              </a:solidFill>
              <a:latin typeface="Arial" charset="0"/>
            </a:endParaRPr>
          </a:p>
        </p:txBody>
      </p:sp>
      <p:grpSp>
        <p:nvGrpSpPr>
          <p:cNvPr id="2" name="Group 7"/>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 name="Group 12"/>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16"/>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2635B0-845C-4894-0F9C-590DD88E2ACC}"/>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D90F1E3F-B90E-839E-0DE9-3C3416B5E3DA}"/>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06953B4B-34D6-1A63-B46F-4B8822BC4F08}"/>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984857E7-14B7-0EB5-02CD-58E693E9072F}"/>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C428E6D5-7B0A-3CCC-00B9-3B3256F1FD70}"/>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144F1C03-6817-7C3B-30D8-CFF194C71966}"/>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2">
            <a:extLst>
              <a:ext uri="{FF2B5EF4-FFF2-40B4-BE49-F238E27FC236}">
                <a16:creationId xmlns:a16="http://schemas.microsoft.com/office/drawing/2014/main" id="{37C857B2-FCF9-C33D-7BB0-9FB5CE043028}"/>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9623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 name="Shape 14"/>
          <p:cNvSpPr>
            <a:spLocks noGrp="1"/>
          </p:cNvSpPr>
          <p:nvPr>
            <p:ph type="title"/>
          </p:nvPr>
        </p:nvSpPr>
        <p:spPr>
          <a:xfrm>
            <a:off x="722312" y="4406900"/>
            <a:ext cx="7772401" cy="1362075"/>
          </a:xfrm>
          <a:prstGeom prst="rect">
            <a:avLst/>
          </a:prstGeom>
        </p:spPr>
        <p:txBody>
          <a:bodyPr anchor="t"/>
          <a:lstStyle>
            <a:lvl1pPr algn="l">
              <a:defRPr sz="4000" b="1" cap="all"/>
            </a:lvl1pPr>
          </a:lstStyle>
          <a:p>
            <a:pPr lvl="0">
              <a:defRPr sz="1800" b="0" cap="none"/>
            </a:pPr>
            <a:r>
              <a:rPr sz="4000" b="1" cap="all"/>
              <a:t>Title Text</a:t>
            </a:r>
          </a:p>
        </p:txBody>
      </p:sp>
      <p:sp>
        <p:nvSpPr>
          <p:cNvPr id="15" name="Shape 15"/>
          <p:cNvSpPr>
            <a:spLocks noGrp="1"/>
          </p:cNvSpPr>
          <p:nvPr>
            <p:ph type="body"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lvl="0">
              <a:defRPr sz="1800">
                <a:solidFill>
                  <a:srgbClr val="000000"/>
                </a:solidFill>
              </a:defRPr>
            </a:pPr>
            <a:r>
              <a:rPr sz="2000">
                <a:solidFill>
                  <a:srgbClr val="888888"/>
                </a:solidFill>
              </a:rPr>
              <a:t>Body Level One</a:t>
            </a:r>
          </a:p>
          <a:p>
            <a:pPr lvl="1">
              <a:defRPr sz="1800">
                <a:solidFill>
                  <a:srgbClr val="000000"/>
                </a:solidFill>
              </a:defRPr>
            </a:pPr>
            <a:r>
              <a:rPr sz="2000">
                <a:solidFill>
                  <a:srgbClr val="888888"/>
                </a:solidFill>
              </a:rPr>
              <a:t>Body Level Two</a:t>
            </a:r>
          </a:p>
          <a:p>
            <a:pPr lvl="2">
              <a:defRPr sz="1800">
                <a:solidFill>
                  <a:srgbClr val="000000"/>
                </a:solidFill>
              </a:defRPr>
            </a:pPr>
            <a:r>
              <a:rPr sz="2000">
                <a:solidFill>
                  <a:srgbClr val="888888"/>
                </a:solidFill>
              </a:rPr>
              <a:t>Body Level Three</a:t>
            </a:r>
          </a:p>
          <a:p>
            <a:pPr lvl="3">
              <a:defRPr sz="1800">
                <a:solidFill>
                  <a:srgbClr val="000000"/>
                </a:solidFill>
              </a:defRPr>
            </a:pPr>
            <a:r>
              <a:rPr sz="2000">
                <a:solidFill>
                  <a:srgbClr val="888888"/>
                </a:solidFill>
              </a:rPr>
              <a:t>Body Level Four</a:t>
            </a:r>
          </a:p>
          <a:p>
            <a:pPr lvl="4">
              <a:defRPr sz="1800">
                <a:solidFill>
                  <a:srgbClr val="000000"/>
                </a:solidFill>
              </a:defRPr>
            </a:pPr>
            <a:r>
              <a:rPr sz="2000">
                <a:solidFill>
                  <a:srgbClr val="888888"/>
                </a:solidFill>
              </a:rPr>
              <a:t>Body Level Five</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4400"/>
              <a:t>Title Text</a:t>
            </a:r>
          </a:p>
        </p:txBody>
      </p:sp>
      <p:sp>
        <p:nvSpPr>
          <p:cNvPr id="19" name="Shape 19"/>
          <p:cNvSpPr>
            <a:spLocks noGrp="1"/>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2" name="Shape 22"/>
          <p:cNvSpPr>
            <a:spLocks noGrp="1"/>
          </p:cNvSpPr>
          <p:nvPr>
            <p:ph type="title"/>
          </p:nvPr>
        </p:nvSpPr>
        <p:spPr>
          <a:xfrm>
            <a:off x="457200" y="256810"/>
            <a:ext cx="8229600" cy="1178656"/>
          </a:xfrm>
          <a:prstGeom prst="rect">
            <a:avLst/>
          </a:prstGeom>
        </p:spPr>
        <p:txBody>
          <a:bodyPr/>
          <a:lstStyle/>
          <a:p>
            <a:pPr lvl="0">
              <a:defRPr sz="1800"/>
            </a:pPr>
            <a:r>
              <a:rPr sz="4400"/>
              <a:t>Title Text</a:t>
            </a:r>
          </a:p>
        </p:txBody>
      </p:sp>
      <p:sp>
        <p:nvSpPr>
          <p:cNvPr id="23" name="Shape 23"/>
          <p:cNvSpPr>
            <a:spLocks noGrp="1"/>
          </p:cNvSpPr>
          <p:nvPr>
            <p:ph type="body" idx="1"/>
          </p:nvPr>
        </p:nvSpPr>
        <p:spPr>
          <a:xfrm>
            <a:off x="457200" y="1435465"/>
            <a:ext cx="4040188" cy="739411"/>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pPr lvl="0">
              <a:defRPr sz="1800" b="0"/>
            </a:pPr>
            <a:r>
              <a:rPr sz="2400" b="1"/>
              <a:t>Body Level One</a:t>
            </a:r>
          </a:p>
          <a:p>
            <a:pPr lvl="1">
              <a:defRPr sz="1800" b="0"/>
            </a:pPr>
            <a:r>
              <a:rPr sz="2400" b="1"/>
              <a:t>Body Level Two</a:t>
            </a:r>
          </a:p>
          <a:p>
            <a:pPr lvl="2">
              <a:defRPr sz="1800" b="0"/>
            </a:pPr>
            <a:r>
              <a:rPr sz="2400" b="1"/>
              <a:t>Body Level Three</a:t>
            </a:r>
          </a:p>
          <a:p>
            <a:pPr lvl="3">
              <a:defRPr sz="1800" b="0"/>
            </a:pPr>
            <a:r>
              <a:rPr sz="2400" b="1"/>
              <a:t>Body Level Four</a:t>
            </a:r>
          </a:p>
          <a:p>
            <a:pPr lvl="4">
              <a:defRPr sz="1800" b="0"/>
            </a:pPr>
            <a:r>
              <a:rPr sz="2400" b="1"/>
              <a:t>Body Level Five</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pPr lvl="0">
              <a:defRPr sz="1800"/>
            </a:pPr>
            <a:r>
              <a:rPr sz="4400"/>
              <a:t>Title Text</a:t>
            </a:r>
          </a:p>
        </p:txBody>
      </p:sp>
      <p:sp>
        <p:nvSpPr>
          <p:cNvPr id="27" name="Shape 2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 name="Shape 29"/>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1" name="Shape 31"/>
          <p:cNvSpPr>
            <a:spLocks noGrp="1"/>
          </p:cNvSpPr>
          <p:nvPr>
            <p:ph type="title"/>
          </p:nvPr>
        </p:nvSpPr>
        <p:spPr>
          <a:xfrm>
            <a:off x="457200" y="0"/>
            <a:ext cx="3008314" cy="1435100"/>
          </a:xfrm>
          <a:prstGeom prst="rect">
            <a:avLst/>
          </a:prstGeom>
        </p:spPr>
        <p:txBody>
          <a:bodyPr anchor="b"/>
          <a:lstStyle>
            <a:lvl1pPr algn="l">
              <a:defRPr sz="2000" b="1"/>
            </a:lvl1pPr>
          </a:lstStyle>
          <a:p>
            <a:pPr lvl="0">
              <a:defRPr sz="1800" b="0"/>
            </a:pPr>
            <a:r>
              <a:rPr sz="2000" b="1"/>
              <a:t>Title Text</a:t>
            </a:r>
          </a:p>
        </p:txBody>
      </p:sp>
      <p:sp>
        <p:nvSpPr>
          <p:cNvPr id="32" name="Shape 32"/>
          <p:cNvSpPr>
            <a:spLocks noGrp="1"/>
          </p:cNvSpPr>
          <p:nvPr>
            <p:ph type="body" idx="1"/>
          </p:nvPr>
        </p:nvSpPr>
        <p:spPr>
          <a:xfrm>
            <a:off x="3575050" y="273050"/>
            <a:ext cx="5111750" cy="6584950"/>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5" name="Shape 35"/>
          <p:cNvSpPr>
            <a:spLocks noGrp="1"/>
          </p:cNvSpPr>
          <p:nvPr>
            <p:ph type="title"/>
          </p:nvPr>
        </p:nvSpPr>
        <p:spPr>
          <a:xfrm>
            <a:off x="1792288" y="4800600"/>
            <a:ext cx="5486401" cy="566738"/>
          </a:xfrm>
          <a:prstGeom prst="rect">
            <a:avLst/>
          </a:prstGeom>
        </p:spPr>
        <p:txBody>
          <a:bodyPr anchor="b"/>
          <a:lstStyle>
            <a:lvl1pPr algn="l">
              <a:defRPr sz="2000" b="1"/>
            </a:lvl1pPr>
          </a:lstStyle>
          <a:p>
            <a:pPr lvl="0">
              <a:defRPr sz="1800" b="0"/>
            </a:pPr>
            <a:r>
              <a:rPr sz="2000" b="1"/>
              <a:t>Title Text</a:t>
            </a:r>
          </a:p>
        </p:txBody>
      </p:sp>
      <p:sp>
        <p:nvSpPr>
          <p:cNvPr id="36" name="Shape 36"/>
          <p:cNvSpPr>
            <a:spLocks noGrp="1"/>
          </p:cNvSpPr>
          <p:nvPr>
            <p:ph type="body"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pPr>
            <a:r>
              <a:rPr sz="4400"/>
              <a:t>Title Text</a:t>
            </a:r>
          </a:p>
        </p:txBody>
      </p:sp>
      <p:sp>
        <p:nvSpPr>
          <p:cNvPr id="40" name="Shape 40"/>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6"/>
            <a:ext cx="8229600" cy="150812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lvl="0">
              <a:defRPr sz="1800"/>
            </a:pPr>
            <a:r>
              <a:rPr sz="4400"/>
              <a:t>Title Text</a:t>
            </a:r>
          </a:p>
        </p:txBody>
      </p:sp>
      <p:sp>
        <p:nvSpPr>
          <p:cNvPr id="3" name="Shape 3"/>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 name="Shape 4"/>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88888"/>
                </a:solidFill>
              </a:defRPr>
            </a:lvl1pPr>
          </a:lstStyle>
          <a:p>
            <a:pPr lvl="0"/>
            <a:fld id="{86CB4B4D-7CA3-9044-876B-883B54F8677D}" type="slidenum">
              <a:rPr/>
              <a:pPr lvl="0"/>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ransition spd="med"/>
  <p:txStyles>
    <p:titleStyle>
      <a:lvl1pPr algn="ctr">
        <a:defRPr sz="4400">
          <a:latin typeface="Calibri"/>
          <a:ea typeface="Calibri"/>
          <a:cs typeface="Calibri"/>
          <a:sym typeface="Calibri"/>
        </a:defRPr>
      </a:lvl1pPr>
      <a:lvl2pPr algn="ctr">
        <a:defRPr sz="4400">
          <a:latin typeface="Calibri"/>
          <a:ea typeface="Calibri"/>
          <a:cs typeface="Calibri"/>
          <a:sym typeface="Calibri"/>
        </a:defRPr>
      </a:lvl2pPr>
      <a:lvl3pPr algn="ctr">
        <a:defRPr sz="4400">
          <a:latin typeface="Calibri"/>
          <a:ea typeface="Calibri"/>
          <a:cs typeface="Calibri"/>
          <a:sym typeface="Calibri"/>
        </a:defRPr>
      </a:lvl3pPr>
      <a:lvl4pPr algn="ctr">
        <a:defRPr sz="4400">
          <a:latin typeface="Calibri"/>
          <a:ea typeface="Calibri"/>
          <a:cs typeface="Calibri"/>
          <a:sym typeface="Calibri"/>
        </a:defRPr>
      </a:lvl4pPr>
      <a:lvl5pPr algn="ctr">
        <a:defRPr sz="4400">
          <a:latin typeface="Calibri"/>
          <a:ea typeface="Calibri"/>
          <a:cs typeface="Calibri"/>
          <a:sym typeface="Calibri"/>
        </a:defRPr>
      </a:lvl5pPr>
      <a:lvl6pPr algn="ctr">
        <a:defRPr sz="4400">
          <a:latin typeface="Calibri"/>
          <a:ea typeface="Calibri"/>
          <a:cs typeface="Calibri"/>
          <a:sym typeface="Calibri"/>
        </a:defRPr>
      </a:lvl6pPr>
      <a:lvl7pPr algn="ctr">
        <a:defRPr sz="4400">
          <a:latin typeface="Calibri"/>
          <a:ea typeface="Calibri"/>
          <a:cs typeface="Calibri"/>
          <a:sym typeface="Calibri"/>
        </a:defRPr>
      </a:lvl7pPr>
      <a:lvl8pPr algn="ctr">
        <a:defRPr sz="4400">
          <a:latin typeface="Calibri"/>
          <a:ea typeface="Calibri"/>
          <a:cs typeface="Calibri"/>
          <a:sym typeface="Calibri"/>
        </a:defRPr>
      </a:lvl8pPr>
      <a:lvl9pPr algn="ctr">
        <a:defRPr sz="4400">
          <a:latin typeface="Calibri"/>
          <a:ea typeface="Calibri"/>
          <a:cs typeface="Calibri"/>
          <a:sym typeface="Calibri"/>
        </a:defRPr>
      </a:lvl9pPr>
    </p:titleStyle>
    <p:bodyStyle>
      <a:lvl1pPr marL="342900" indent="-342900">
        <a:spcBef>
          <a:spcPts val="700"/>
        </a:spcBef>
        <a:buSzPct val="100000"/>
        <a:buFont typeface="Arial"/>
        <a:buChar char="•"/>
        <a:defRPr sz="3200">
          <a:latin typeface="Calibri"/>
          <a:ea typeface="Calibri"/>
          <a:cs typeface="Calibri"/>
          <a:sym typeface="Calibri"/>
        </a:defRPr>
      </a:lvl1pPr>
      <a:lvl2pPr marL="783771" indent="-326571">
        <a:spcBef>
          <a:spcPts val="700"/>
        </a:spcBef>
        <a:buSzPct val="100000"/>
        <a:buFont typeface="Arial"/>
        <a:buChar char="–"/>
        <a:defRPr sz="3200">
          <a:latin typeface="Calibri"/>
          <a:ea typeface="Calibri"/>
          <a:cs typeface="Calibri"/>
          <a:sym typeface="Calibri"/>
        </a:defRPr>
      </a:lvl2pPr>
      <a:lvl3pPr marL="1219200" indent="-304800">
        <a:spcBef>
          <a:spcPts val="700"/>
        </a:spcBef>
        <a:buSzPct val="100000"/>
        <a:buFont typeface="Arial"/>
        <a:buChar char="•"/>
        <a:defRPr sz="3200">
          <a:latin typeface="Calibri"/>
          <a:ea typeface="Calibri"/>
          <a:cs typeface="Calibri"/>
          <a:sym typeface="Calibri"/>
        </a:defRPr>
      </a:lvl3pPr>
      <a:lvl4pPr marL="1737360" indent="-365760">
        <a:spcBef>
          <a:spcPts val="700"/>
        </a:spcBef>
        <a:buSzPct val="100000"/>
        <a:buFont typeface="Arial"/>
        <a:buChar char="–"/>
        <a:defRPr sz="3200">
          <a:latin typeface="Calibri"/>
          <a:ea typeface="Calibri"/>
          <a:cs typeface="Calibri"/>
          <a:sym typeface="Calibri"/>
        </a:defRPr>
      </a:lvl4pPr>
      <a:lvl5pPr marL="2194560" indent="-365760">
        <a:spcBef>
          <a:spcPts val="700"/>
        </a:spcBef>
        <a:buSzPct val="100000"/>
        <a:buFont typeface="Arial"/>
        <a:buChar char="»"/>
        <a:defRPr sz="3200">
          <a:latin typeface="Calibri"/>
          <a:ea typeface="Calibri"/>
          <a:cs typeface="Calibri"/>
          <a:sym typeface="Calibri"/>
        </a:defRPr>
      </a:lvl5pPr>
      <a:lvl6pPr marL="2651760" indent="-365760">
        <a:spcBef>
          <a:spcPts val="700"/>
        </a:spcBef>
        <a:buSzPct val="100000"/>
        <a:buFont typeface="Arial"/>
        <a:buChar char="•"/>
        <a:defRPr sz="3200">
          <a:latin typeface="Calibri"/>
          <a:ea typeface="Calibri"/>
          <a:cs typeface="Calibri"/>
          <a:sym typeface="Calibri"/>
        </a:defRPr>
      </a:lvl6pPr>
      <a:lvl7pPr marL="3108960" indent="-365760">
        <a:spcBef>
          <a:spcPts val="700"/>
        </a:spcBef>
        <a:buSzPct val="100000"/>
        <a:buFont typeface="Arial"/>
        <a:buChar char="•"/>
        <a:defRPr sz="3200">
          <a:latin typeface="Calibri"/>
          <a:ea typeface="Calibri"/>
          <a:cs typeface="Calibri"/>
          <a:sym typeface="Calibri"/>
        </a:defRPr>
      </a:lvl7pPr>
      <a:lvl8pPr marL="3566159" indent="-365759">
        <a:spcBef>
          <a:spcPts val="700"/>
        </a:spcBef>
        <a:buSzPct val="100000"/>
        <a:buFont typeface="Arial"/>
        <a:buChar char="•"/>
        <a:defRPr sz="3200">
          <a:latin typeface="Calibri"/>
          <a:ea typeface="Calibri"/>
          <a:cs typeface="Calibri"/>
          <a:sym typeface="Calibri"/>
        </a:defRPr>
      </a:lvl8pPr>
      <a:lvl9pPr marL="4023359" indent="-365759">
        <a:spcBef>
          <a:spcPts val="700"/>
        </a:spcBef>
        <a:buSzPct val="100000"/>
        <a:buFont typeface="Arial"/>
        <a:buChar char="•"/>
        <a:defRPr sz="3200">
          <a:latin typeface="Calibri"/>
          <a:ea typeface="Calibri"/>
          <a:cs typeface="Calibri"/>
          <a:sym typeface="Calibri"/>
        </a:defRPr>
      </a:lvl9pPr>
    </p:bodyStyle>
    <p:otherStyle>
      <a:lvl1pPr algn="r">
        <a:defRPr sz="1200">
          <a:solidFill>
            <a:schemeClr val="tx1"/>
          </a:solidFill>
          <a:latin typeface="+mn-lt"/>
          <a:ea typeface="+mn-ea"/>
          <a:cs typeface="+mn-cs"/>
          <a:sym typeface="Calibri"/>
        </a:defRPr>
      </a:lvl1pPr>
      <a:lvl2pPr indent="457200" algn="r">
        <a:defRPr sz="1200">
          <a:solidFill>
            <a:schemeClr val="tx1"/>
          </a:solidFill>
          <a:latin typeface="+mn-lt"/>
          <a:ea typeface="+mn-ea"/>
          <a:cs typeface="+mn-cs"/>
          <a:sym typeface="Calibri"/>
        </a:defRPr>
      </a:lvl2pPr>
      <a:lvl3pPr indent="914400" algn="r">
        <a:defRPr sz="1200">
          <a:solidFill>
            <a:schemeClr val="tx1"/>
          </a:solidFill>
          <a:latin typeface="+mn-lt"/>
          <a:ea typeface="+mn-ea"/>
          <a:cs typeface="+mn-cs"/>
          <a:sym typeface="Calibri"/>
        </a:defRPr>
      </a:lvl3pPr>
      <a:lvl4pPr indent="1371600" algn="r">
        <a:defRPr sz="1200">
          <a:solidFill>
            <a:schemeClr val="tx1"/>
          </a:solidFill>
          <a:latin typeface="+mn-lt"/>
          <a:ea typeface="+mn-ea"/>
          <a:cs typeface="+mn-cs"/>
          <a:sym typeface="Calibri"/>
        </a:defRPr>
      </a:lvl4pPr>
      <a:lvl5pPr indent="1828800" algn="r">
        <a:defRPr sz="1200">
          <a:solidFill>
            <a:schemeClr val="tx1"/>
          </a:solidFill>
          <a:latin typeface="+mn-lt"/>
          <a:ea typeface="+mn-ea"/>
          <a:cs typeface="+mn-cs"/>
          <a:sym typeface="Calibri"/>
        </a:defRPr>
      </a:lvl5pPr>
      <a:lvl6pPr indent="2286000" algn="r">
        <a:defRPr sz="1200">
          <a:solidFill>
            <a:schemeClr val="tx1"/>
          </a:solidFill>
          <a:latin typeface="+mn-lt"/>
          <a:ea typeface="+mn-ea"/>
          <a:cs typeface="+mn-cs"/>
          <a:sym typeface="Calibri"/>
        </a:defRPr>
      </a:lvl6pPr>
      <a:lvl7pPr indent="2743200" algn="r">
        <a:defRPr sz="1200">
          <a:solidFill>
            <a:schemeClr val="tx1"/>
          </a:solidFill>
          <a:latin typeface="+mn-lt"/>
          <a:ea typeface="+mn-ea"/>
          <a:cs typeface="+mn-cs"/>
          <a:sym typeface="Calibri"/>
        </a:defRPr>
      </a:lvl7pPr>
      <a:lvl8pPr indent="3200400" algn="r">
        <a:defRPr sz="1200">
          <a:solidFill>
            <a:schemeClr val="tx1"/>
          </a:solidFill>
          <a:latin typeface="+mn-lt"/>
          <a:ea typeface="+mn-ea"/>
          <a:cs typeface="+mn-cs"/>
          <a:sym typeface="Calibri"/>
        </a:defRPr>
      </a:lvl8pPr>
      <a:lvl9pPr indent="3657600" algn="r">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21" Type="http://schemas.openxmlformats.org/officeDocument/2006/relationships/image" Target="../media/image26.png"/><Relationship Id="rId34" Type="http://schemas.openxmlformats.org/officeDocument/2006/relationships/image" Target="../media/image39.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2" Type="http://schemas.openxmlformats.org/officeDocument/2006/relationships/slideLayout" Target="../slideLayouts/slideLayout6.xml"/><Relationship Id="rId16" Type="http://schemas.openxmlformats.org/officeDocument/2006/relationships/image" Target="../media/image21.png"/><Relationship Id="rId20" Type="http://schemas.openxmlformats.org/officeDocument/2006/relationships/image" Target="../media/image25.emf"/><Relationship Id="rId29" Type="http://schemas.openxmlformats.org/officeDocument/2006/relationships/image" Target="../media/image34.png"/><Relationship Id="rId1" Type="http://schemas.openxmlformats.org/officeDocument/2006/relationships/tags" Target="../tags/tag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jpeg"/><Relationship Id="rId37" Type="http://schemas.openxmlformats.org/officeDocument/2006/relationships/image" Target="../media/image41.jpe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0.png"/><Relationship Id="rId10" Type="http://schemas.openxmlformats.org/officeDocument/2006/relationships/image" Target="../media/image15.emf"/><Relationship Id="rId19" Type="http://schemas.openxmlformats.org/officeDocument/2006/relationships/image" Target="../media/image24.png"/><Relationship Id="rId31" Type="http://schemas.openxmlformats.org/officeDocument/2006/relationships/image" Target="../media/image36.emf"/><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microsoft.com/office/2007/relationships/hdphoto" Target="../media/hdphoto1.wdp"/><Relationship Id="rId8" Type="http://schemas.openxmlformats.org/officeDocument/2006/relationships/image" Target="../media/image13.png"/><Relationship Id="rId3"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6.xml"/><Relationship Id="rId5" Type="http://schemas.openxmlformats.org/officeDocument/2006/relationships/image" Target="../media/image64.jpe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2A4A7B-8142-7A69-22BA-9462D1176A9E}"/>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8435" name="Content Placeholder 5">
            <a:extLst>
              <a:ext uri="{FF2B5EF4-FFF2-40B4-BE49-F238E27FC236}">
                <a16:creationId xmlns:a16="http://schemas.microsoft.com/office/drawing/2014/main" id="{CA23CCB7-CBF2-4614-FE39-5167634B695F}"/>
              </a:ext>
            </a:extLst>
          </p:cNvPr>
          <p:cNvSpPr>
            <a:spLocks noGrp="1"/>
          </p:cNvSpPr>
          <p:nvPr>
            <p:ph sz="quarter" idx="13"/>
          </p:nvPr>
        </p:nvSpPr>
        <p:spPr/>
        <p:txBody>
          <a:bodyPr/>
          <a:lstStyle/>
          <a:p>
            <a:pPr eaLnBrk="1" hangingPunct="1">
              <a:spcBef>
                <a:spcPct val="0"/>
              </a:spcBef>
            </a:pPr>
            <a:r>
              <a:rPr lang="en-US" altLang="en-US"/>
              <a:t>Mridul Moitra</a:t>
            </a:r>
          </a:p>
          <a:p>
            <a:pPr eaLnBrk="1" hangingPunct="1">
              <a:spcBef>
                <a:spcPct val="0"/>
              </a:spcBef>
            </a:pPr>
            <a:r>
              <a:rPr lang="en-US" altLang="en-US"/>
              <a:t>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4B17E-807C-6340-AE97-1E51E6CCE4E6}"/>
              </a:ext>
            </a:extLst>
          </p:cNvPr>
          <p:cNvSpPr>
            <a:spLocks noGrp="1"/>
          </p:cNvSpPr>
          <p:nvPr>
            <p:ph type="title"/>
          </p:nvPr>
        </p:nvSpPr>
        <p:spPr/>
        <p:txBody>
          <a:bodyPr/>
          <a:lstStyle/>
          <a:p>
            <a:r>
              <a:rPr lang="en-IN" dirty="0"/>
              <a:t>Security Control</a:t>
            </a:r>
          </a:p>
        </p:txBody>
      </p:sp>
      <p:sp>
        <p:nvSpPr>
          <p:cNvPr id="5" name="TextBox 4">
            <a:extLst>
              <a:ext uri="{FF2B5EF4-FFF2-40B4-BE49-F238E27FC236}">
                <a16:creationId xmlns:a16="http://schemas.microsoft.com/office/drawing/2014/main" id="{F10E24B3-F501-269E-C856-358F14CD302A}"/>
              </a:ext>
            </a:extLst>
          </p:cNvPr>
          <p:cNvSpPr txBox="1"/>
          <p:nvPr/>
        </p:nvSpPr>
        <p:spPr>
          <a:xfrm>
            <a:off x="2077278" y="1669767"/>
            <a:ext cx="6722852" cy="5078313"/>
          </a:xfrm>
          <a:prstGeom prst="rect">
            <a:avLst/>
          </a:prstGeom>
          <a:noFill/>
        </p:spPr>
        <p:txBody>
          <a:bodyPr wrap="square">
            <a:spAutoFit/>
          </a:bodyPr>
          <a:lstStyle/>
          <a:p>
            <a:pPr algn="l" fontAlgn="base"/>
            <a:r>
              <a:rPr lang="en-IN" b="0" i="0" u="none" strike="noStrike" dirty="0">
                <a:solidFill>
                  <a:srgbClr val="101820"/>
                </a:solidFill>
                <a:effectLst/>
                <a:latin typeface="proxima-nova"/>
              </a:rPr>
              <a:t>Each security control should be clearly defined using the following attributes:</a:t>
            </a:r>
          </a:p>
          <a:p>
            <a:pPr algn="l" fontAlgn="base">
              <a:buFont typeface="Arial" panose="020B0604020202020204" pitchFamily="34" charset="0"/>
              <a:buChar char="•"/>
            </a:pPr>
            <a:r>
              <a:rPr lang="en-IN" b="1" i="0" u="none" strike="noStrike" dirty="0">
                <a:solidFill>
                  <a:srgbClr val="101820"/>
                </a:solidFill>
                <a:effectLst/>
                <a:latin typeface="proxima-nova"/>
              </a:rPr>
              <a:t>Service function</a:t>
            </a:r>
            <a:r>
              <a:rPr lang="en-IN" b="0" i="0" u="none" strike="noStrike" dirty="0">
                <a:solidFill>
                  <a:srgbClr val="101820"/>
                </a:solidFill>
                <a:effectLst/>
                <a:latin typeface="proxima-nova"/>
              </a:rPr>
              <a:t>—what is the service’s role? For example, encryption, authorization, event data collection.</a:t>
            </a:r>
          </a:p>
          <a:p>
            <a:pPr algn="l" fontAlgn="base">
              <a:buFont typeface="Arial" panose="020B0604020202020204" pitchFamily="34" charset="0"/>
              <a:buChar char="•"/>
            </a:pPr>
            <a:r>
              <a:rPr lang="en-IN" b="1" i="0" u="none" strike="noStrike" dirty="0">
                <a:solidFill>
                  <a:srgbClr val="101820"/>
                </a:solidFill>
                <a:effectLst/>
                <a:latin typeface="proxima-nova"/>
              </a:rPr>
              <a:t>Logical location</a:t>
            </a:r>
            <a:r>
              <a:rPr lang="en-IN" b="0" i="0" u="none" strike="noStrike" dirty="0">
                <a:solidFill>
                  <a:srgbClr val="101820"/>
                </a:solidFill>
                <a:effectLst/>
                <a:latin typeface="proxima-nova"/>
              </a:rPr>
              <a:t>—public cloud service, third party service, or on-premises. Location affects performance, availability, firewall policies, and service management.</a:t>
            </a:r>
          </a:p>
          <a:p>
            <a:pPr algn="l" fontAlgn="base">
              <a:buFont typeface="Arial" panose="020B0604020202020204" pitchFamily="34" charset="0"/>
              <a:buChar char="•"/>
            </a:pPr>
            <a:r>
              <a:rPr lang="en-IN" b="1" i="0" u="none" strike="noStrike" dirty="0">
                <a:solidFill>
                  <a:srgbClr val="101820"/>
                </a:solidFill>
                <a:effectLst/>
                <a:latin typeface="proxima-nova"/>
              </a:rPr>
              <a:t>Protocol</a:t>
            </a:r>
            <a:r>
              <a:rPr lang="en-IN" b="0" i="0" u="none" strike="noStrike" dirty="0">
                <a:solidFill>
                  <a:srgbClr val="101820"/>
                </a:solidFill>
                <a:effectLst/>
                <a:latin typeface="proxima-nova"/>
              </a:rPr>
              <a:t>—what protocol is used to access the service? For example, REST, HTTPS, SSH.</a:t>
            </a:r>
          </a:p>
          <a:p>
            <a:pPr algn="l" fontAlgn="base">
              <a:buFont typeface="Arial" panose="020B0604020202020204" pitchFamily="34" charset="0"/>
              <a:buChar char="•"/>
            </a:pPr>
            <a:r>
              <a:rPr lang="en-IN" b="1" i="0" u="none" strike="noStrike" dirty="0">
                <a:solidFill>
                  <a:srgbClr val="101820"/>
                </a:solidFill>
                <a:effectLst/>
                <a:latin typeface="proxima-nova"/>
              </a:rPr>
              <a:t>Input/Output</a:t>
            </a:r>
            <a:r>
              <a:rPr lang="en-IN" b="0" i="0" u="none" strike="noStrike" dirty="0">
                <a:solidFill>
                  <a:srgbClr val="101820"/>
                </a:solidFill>
                <a:effectLst/>
                <a:latin typeface="proxima-nova"/>
              </a:rPr>
              <a:t> – what does the service receive and what is it expected to deliver? For example, input is a JSON feed and output is the same feed with encrypted payload data.</a:t>
            </a:r>
          </a:p>
          <a:p>
            <a:pPr algn="l" fontAlgn="base">
              <a:buFont typeface="Arial" panose="020B0604020202020204" pitchFamily="34" charset="0"/>
              <a:buChar char="•"/>
            </a:pPr>
            <a:r>
              <a:rPr lang="en-IN" b="1" i="0" u="none" strike="noStrike" dirty="0">
                <a:solidFill>
                  <a:srgbClr val="101820"/>
                </a:solidFill>
                <a:effectLst/>
                <a:latin typeface="proxima-nova"/>
              </a:rPr>
              <a:t>Control mechanisms</a:t>
            </a:r>
            <a:r>
              <a:rPr lang="en-IN" b="0" i="0" u="none" strike="noStrike" dirty="0">
                <a:solidFill>
                  <a:srgbClr val="101820"/>
                </a:solidFill>
                <a:effectLst/>
                <a:latin typeface="proxima-nova"/>
              </a:rPr>
              <a:t>—what types of control does the service achieve? For example, data at rest protection, user authentication, application authentication.</a:t>
            </a:r>
          </a:p>
          <a:p>
            <a:pPr algn="l" fontAlgn="base">
              <a:buFont typeface="Arial" panose="020B0604020202020204" pitchFamily="34" charset="0"/>
              <a:buChar char="•"/>
            </a:pPr>
            <a:r>
              <a:rPr lang="en-IN" b="1" i="0" u="none" strike="noStrike" dirty="0">
                <a:solidFill>
                  <a:srgbClr val="101820"/>
                </a:solidFill>
                <a:effectLst/>
                <a:latin typeface="proxima-nova"/>
              </a:rPr>
              <a:t>Users and operators</a:t>
            </a:r>
            <a:r>
              <a:rPr lang="en-IN" b="0" i="0" u="none" strike="noStrike" dirty="0">
                <a:solidFill>
                  <a:srgbClr val="101820"/>
                </a:solidFill>
                <a:effectLst/>
                <a:latin typeface="proxima-nova"/>
              </a:rPr>
              <a:t>—who operates or benefits from the service? For example, endpoint devices, end users, business managers, security analysts. </a:t>
            </a:r>
          </a:p>
        </p:txBody>
      </p:sp>
    </p:spTree>
    <p:extLst>
      <p:ext uri="{BB962C8B-B14F-4D97-AF65-F5344CB8AC3E}">
        <p14:creationId xmlns:p14="http://schemas.microsoft.com/office/powerpoint/2010/main" val="10856083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BCB2-41D9-EE56-3B79-181A5173D165}"/>
              </a:ext>
            </a:extLst>
          </p:cNvPr>
          <p:cNvSpPr>
            <a:spLocks noGrp="1"/>
          </p:cNvSpPr>
          <p:nvPr>
            <p:ph type="title"/>
          </p:nvPr>
        </p:nvSpPr>
        <p:spPr/>
        <p:txBody>
          <a:bodyPr>
            <a:normAutofit fontScale="90000"/>
          </a:bodyPr>
          <a:lstStyle/>
          <a:p>
            <a:r>
              <a:rPr lang="en-IN" b="1" i="0" u="none" strike="noStrike" dirty="0">
                <a:solidFill>
                  <a:srgbClr val="252525"/>
                </a:solidFill>
                <a:effectLst/>
                <a:latin typeface="proxima-nova"/>
              </a:rPr>
              <a:t>IaaS Cloud Computing Security Architecture</a:t>
            </a:r>
            <a:br>
              <a:rPr lang="en-IN" b="1" i="0" u="none" strike="noStrike" dirty="0">
                <a:solidFill>
                  <a:srgbClr val="252525"/>
                </a:solidFill>
                <a:effectLst/>
                <a:latin typeface="proxima-nova"/>
              </a:rPr>
            </a:br>
            <a:endParaRPr lang="en-IN" dirty="0"/>
          </a:p>
        </p:txBody>
      </p:sp>
      <p:sp>
        <p:nvSpPr>
          <p:cNvPr id="5" name="TextBox 4">
            <a:extLst>
              <a:ext uri="{FF2B5EF4-FFF2-40B4-BE49-F238E27FC236}">
                <a16:creationId xmlns:a16="http://schemas.microsoft.com/office/drawing/2014/main" id="{B28F287F-4B01-6F06-EAA6-9C9CB0F1A8E6}"/>
              </a:ext>
            </a:extLst>
          </p:cNvPr>
          <p:cNvSpPr txBox="1"/>
          <p:nvPr/>
        </p:nvSpPr>
        <p:spPr>
          <a:xfrm>
            <a:off x="1530626" y="2224802"/>
            <a:ext cx="6579704" cy="3277820"/>
          </a:xfrm>
          <a:prstGeom prst="rect">
            <a:avLst/>
          </a:prstGeom>
          <a:noFill/>
        </p:spPr>
        <p:txBody>
          <a:bodyPr wrap="square">
            <a:spAutoFit/>
          </a:bodyPr>
          <a:lstStyle/>
          <a:p>
            <a:pPr algn="l" fontAlgn="base"/>
            <a:r>
              <a:rPr lang="en-IN" b="1" i="0" u="none" strike="noStrike" dirty="0">
                <a:solidFill>
                  <a:srgbClr val="252525"/>
                </a:solidFill>
                <a:effectLst/>
                <a:latin typeface="proxima-nova"/>
              </a:rPr>
              <a:t>IaaS Cloud Computing Security Architecture</a:t>
            </a:r>
          </a:p>
          <a:p>
            <a:pPr algn="l" fontAlgn="base"/>
            <a:r>
              <a:rPr lang="en-IN" sz="1050" dirty="0">
                <a:latin typeface="Gotham A"/>
              </a:rPr>
              <a:t>In an IaaS framework, the cloud provider is completely responsible for the physical resources and shares responsibility with the customer for the security of the host infrastructure and network; all the rest is the responsibility of the customer. This level brings the customer the most freedom, but also places the majority of the responsibility in their hands. The principles of IaaS closely follow the shared responsibility model for providers like AWS and Azure.</a:t>
            </a:r>
            <a:endParaRPr lang="en-IN" sz="1050" b="1" dirty="0">
              <a:latin typeface="proxima-nova"/>
            </a:endParaRPr>
          </a:p>
          <a:p>
            <a:pPr algn="l" fontAlgn="base"/>
            <a:r>
              <a:rPr lang="en-IN" sz="1050" dirty="0">
                <a:latin typeface="proxima-nova"/>
              </a:rPr>
              <a:t>IaaS provides storage and network resources in the cloud. It relies heavily on APIs to help manage and operate the cloud. However, cloud APIs are often not secure, because they are open and easily accessible from the web.</a:t>
            </a:r>
          </a:p>
          <a:p>
            <a:pPr algn="l" fontAlgn="base"/>
            <a:r>
              <a:rPr lang="en-IN" sz="1050" dirty="0">
                <a:latin typeface="proxima-nova"/>
              </a:rPr>
              <a:t>The cloud service provider (CSP) is responsible for securing the infrastructure and abstraction layer used to access the resources. Your organization's security obligations cover the rest of the layers, mainly containing the business applications.</a:t>
            </a:r>
          </a:p>
          <a:p>
            <a:pPr algn="l" fontAlgn="base"/>
            <a:r>
              <a:rPr lang="en-IN" sz="1050" dirty="0">
                <a:latin typeface="proxima-nova"/>
              </a:rPr>
              <a:t>To better visualize cloud network security issues, deploy a Network Packet Broker (NPB) in an IaaS environment. The NPB sends traffic and data to a Network Performance Management (NPM) system, and to the relevant security tools. In addition, establish logging of events occurring on network endpoints.</a:t>
            </a:r>
          </a:p>
          <a:p>
            <a:pPr algn="l" fontAlgn="base"/>
            <a:r>
              <a:rPr lang="en-IN" sz="1050" dirty="0">
                <a:latin typeface="proxima-nova"/>
              </a:rPr>
              <a:t>IaaS cloud deployments require the following additional security features:</a:t>
            </a:r>
          </a:p>
          <a:p>
            <a:pPr algn="l" fontAlgn="base">
              <a:buFont typeface="Arial" panose="020B0604020202020204" pitchFamily="34" charset="0"/>
              <a:buChar char="•"/>
            </a:pPr>
            <a:r>
              <a:rPr lang="en-IN" sz="1050" dirty="0">
                <a:latin typeface="proxima-nova"/>
              </a:rPr>
              <a:t>Network segmentation</a:t>
            </a:r>
          </a:p>
          <a:p>
            <a:pPr algn="l" fontAlgn="base">
              <a:buFont typeface="Arial" panose="020B0604020202020204" pitchFamily="34" charset="0"/>
              <a:buChar char="•"/>
            </a:pPr>
            <a:r>
              <a:rPr lang="en-IN" sz="1050" dirty="0">
                <a:latin typeface="proxima-nova"/>
              </a:rPr>
              <a:t>Intrusion Detection System and Intrusion Prevention System (IDS/IPS)</a:t>
            </a:r>
          </a:p>
          <a:p>
            <a:pPr algn="l" fontAlgn="base">
              <a:buFont typeface="Arial" panose="020B0604020202020204" pitchFamily="34" charset="0"/>
              <a:buChar char="•"/>
            </a:pPr>
            <a:r>
              <a:rPr lang="en-IN" sz="1050" dirty="0">
                <a:latin typeface="proxima-nova"/>
              </a:rPr>
              <a:t>Virtual firewalls placed in front of web applications to protect against malicious code, and at the edge of the cloud network</a:t>
            </a:r>
          </a:p>
          <a:p>
            <a:pPr algn="l" fontAlgn="base">
              <a:buFont typeface="Arial" panose="020B0604020202020204" pitchFamily="34" charset="0"/>
              <a:buChar char="•"/>
            </a:pPr>
            <a:r>
              <a:rPr lang="en-IN" sz="1050" dirty="0">
                <a:latin typeface="proxima-nova"/>
              </a:rPr>
              <a:t>Virtual routers </a:t>
            </a:r>
          </a:p>
        </p:txBody>
      </p:sp>
    </p:spTree>
    <p:extLst>
      <p:ext uri="{BB962C8B-B14F-4D97-AF65-F5344CB8AC3E}">
        <p14:creationId xmlns:p14="http://schemas.microsoft.com/office/powerpoint/2010/main" val="29894825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2C9D-F74E-EC8F-4CE3-C4170A190D0C}"/>
              </a:ext>
            </a:extLst>
          </p:cNvPr>
          <p:cNvSpPr>
            <a:spLocks noGrp="1"/>
          </p:cNvSpPr>
          <p:nvPr>
            <p:ph type="title"/>
          </p:nvPr>
        </p:nvSpPr>
        <p:spPr/>
        <p:txBody>
          <a:bodyPr>
            <a:normAutofit fontScale="90000"/>
          </a:bodyPr>
          <a:lstStyle/>
          <a:p>
            <a:r>
              <a:rPr lang="en-IN" b="1" i="0" u="none" strike="noStrike" dirty="0">
                <a:solidFill>
                  <a:srgbClr val="252525"/>
                </a:solidFill>
                <a:effectLst/>
                <a:latin typeface="proxima-nova"/>
              </a:rPr>
              <a:t>PaaS Cloud Computing Security Architecture</a:t>
            </a:r>
            <a:br>
              <a:rPr lang="en-IN" b="1" i="0" u="none" strike="noStrike" dirty="0">
                <a:solidFill>
                  <a:srgbClr val="252525"/>
                </a:solidFill>
                <a:effectLst/>
                <a:latin typeface="proxima-nova"/>
              </a:rPr>
            </a:br>
            <a:endParaRPr lang="en-IN" dirty="0"/>
          </a:p>
        </p:txBody>
      </p:sp>
      <p:sp>
        <p:nvSpPr>
          <p:cNvPr id="5" name="TextBox 4">
            <a:extLst>
              <a:ext uri="{FF2B5EF4-FFF2-40B4-BE49-F238E27FC236}">
                <a16:creationId xmlns:a16="http://schemas.microsoft.com/office/drawing/2014/main" id="{D656C397-04E7-09D0-A533-599C232B418D}"/>
              </a:ext>
            </a:extLst>
          </p:cNvPr>
          <p:cNvSpPr txBox="1"/>
          <p:nvPr/>
        </p:nvSpPr>
        <p:spPr>
          <a:xfrm>
            <a:off x="1013791" y="2254240"/>
            <a:ext cx="5844209" cy="5078313"/>
          </a:xfrm>
          <a:prstGeom prst="rect">
            <a:avLst/>
          </a:prstGeom>
          <a:noFill/>
        </p:spPr>
        <p:txBody>
          <a:bodyPr wrap="square">
            <a:spAutoFit/>
          </a:bodyPr>
          <a:lstStyle/>
          <a:p>
            <a:pPr algn="l" fontAlgn="base"/>
            <a:r>
              <a:rPr lang="en-IN" b="1" i="0" u="none" strike="noStrike" dirty="0">
                <a:solidFill>
                  <a:srgbClr val="252525"/>
                </a:solidFill>
                <a:effectLst/>
                <a:latin typeface="proxima-nova"/>
              </a:rPr>
              <a:t>PaaS Cloud Computing Security Architecture</a:t>
            </a:r>
          </a:p>
          <a:p>
            <a:pPr algn="l" fontAlgn="base"/>
            <a:r>
              <a:rPr lang="en-IN" b="0" i="0" dirty="0">
                <a:effectLst/>
                <a:latin typeface="Gotham A"/>
              </a:rPr>
              <a:t>In a PaaS framework, the provider also takes full responsibility for hosting physical infrastructure and network security, but it also shares responsibility with the customer at the application and access control levels. Application software, virtual machines and instances, and services such as AWS Elastic Beanstalk and AWS Lambda typically fall into the Platform-as-a-Service category.</a:t>
            </a:r>
            <a:endParaRPr lang="en-IN" b="1" i="0" u="none" strike="noStrike" dirty="0">
              <a:effectLst/>
              <a:latin typeface="proxima-nova"/>
            </a:endParaRPr>
          </a:p>
          <a:p>
            <a:pPr algn="l" fontAlgn="base"/>
            <a:r>
              <a:rPr lang="en-IN" b="0" i="0" u="none" strike="noStrike" dirty="0">
                <a:effectLst/>
                <a:latin typeface="proxima-nova"/>
              </a:rPr>
              <a:t>PaaS platforms enable organizations to build applications without the overhead and complexity associated with managing hardware and back-end software. In a PaaS model, the CSP protects most of the environment. However, the company is still responsible for the security of the applications it is developing.</a:t>
            </a:r>
          </a:p>
          <a:p>
            <a:pPr algn="l" fontAlgn="base"/>
            <a:r>
              <a:rPr lang="en-IN" b="0" i="0" u="none" strike="noStrike" dirty="0">
                <a:effectLst/>
                <a:latin typeface="proxima-nova"/>
              </a:rPr>
              <a:t>Therefore, a PaaS security architecture is similar to a SaaS model. Ensure you have CASP, logging and alerting, IP restrictions and an API gateway to ensure secure internal and external access to your application’s APIs.</a:t>
            </a:r>
          </a:p>
        </p:txBody>
      </p:sp>
    </p:spTree>
    <p:extLst>
      <p:ext uri="{BB962C8B-B14F-4D97-AF65-F5344CB8AC3E}">
        <p14:creationId xmlns:p14="http://schemas.microsoft.com/office/powerpoint/2010/main" val="123166403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BE3B6-3B75-5C22-2764-0B44342B2229}"/>
              </a:ext>
            </a:extLst>
          </p:cNvPr>
          <p:cNvSpPr>
            <a:spLocks noGrp="1"/>
          </p:cNvSpPr>
          <p:nvPr>
            <p:ph type="title"/>
          </p:nvPr>
        </p:nvSpPr>
        <p:spPr/>
        <p:txBody>
          <a:bodyPr>
            <a:normAutofit fontScale="90000"/>
          </a:bodyPr>
          <a:lstStyle/>
          <a:p>
            <a:r>
              <a:rPr lang="en-IN" b="1" i="0" u="none" strike="noStrike" dirty="0">
                <a:solidFill>
                  <a:srgbClr val="252525"/>
                </a:solidFill>
                <a:effectLst/>
                <a:latin typeface="proxima-nova"/>
              </a:rPr>
              <a:t>SaaS Cloud Computing Security Architecture</a:t>
            </a:r>
            <a:br>
              <a:rPr lang="en-IN" b="1" i="0" u="none" strike="noStrike" dirty="0">
                <a:solidFill>
                  <a:srgbClr val="252525"/>
                </a:solidFill>
                <a:effectLst/>
                <a:latin typeface="proxima-nova"/>
              </a:rPr>
            </a:br>
            <a:endParaRPr lang="en-IN" dirty="0"/>
          </a:p>
        </p:txBody>
      </p:sp>
      <p:sp>
        <p:nvSpPr>
          <p:cNvPr id="5" name="TextBox 4">
            <a:extLst>
              <a:ext uri="{FF2B5EF4-FFF2-40B4-BE49-F238E27FC236}">
                <a16:creationId xmlns:a16="http://schemas.microsoft.com/office/drawing/2014/main" id="{22FCE8A2-F0BA-E358-0A1F-B7BFCEB7858C}"/>
              </a:ext>
            </a:extLst>
          </p:cNvPr>
          <p:cNvSpPr txBox="1"/>
          <p:nvPr/>
        </p:nvSpPr>
        <p:spPr>
          <a:xfrm>
            <a:off x="2386642" y="1747236"/>
            <a:ext cx="4572000" cy="3693319"/>
          </a:xfrm>
          <a:prstGeom prst="rect">
            <a:avLst/>
          </a:prstGeom>
          <a:noFill/>
        </p:spPr>
        <p:txBody>
          <a:bodyPr wrap="square">
            <a:spAutoFit/>
          </a:bodyPr>
          <a:lstStyle/>
          <a:p>
            <a:pPr algn="l" fontAlgn="base"/>
            <a:r>
              <a:rPr lang="en-IN" b="1" i="0" u="none" strike="noStrike" dirty="0">
                <a:solidFill>
                  <a:srgbClr val="252525"/>
                </a:solidFill>
                <a:effectLst/>
                <a:latin typeface="proxima-nova"/>
              </a:rPr>
              <a:t>SaaS Cloud Computing Security Architecture</a:t>
            </a:r>
          </a:p>
          <a:p>
            <a:pPr algn="l" fontAlgn="base"/>
            <a:r>
              <a:rPr lang="en-IN" sz="1200" dirty="0">
                <a:latin typeface="Gotham A"/>
              </a:rPr>
              <a:t>SaaS framework, the provider takes full responsibility for application controls while sharing responsibility with the customer for access control as well as client/endpoint protection. Generally, SaaS companies provide business applications or other consumer apps over the internet that may run in the cloud, </a:t>
            </a:r>
            <a:endParaRPr lang="en-IN" sz="1200" b="1" dirty="0">
              <a:latin typeface="proxima-nova"/>
            </a:endParaRPr>
          </a:p>
          <a:p>
            <a:pPr algn="l" fontAlgn="base"/>
            <a:r>
              <a:rPr lang="en-IN" sz="1200" dirty="0">
                <a:latin typeface="proxima-nova"/>
              </a:rPr>
              <a:t>SaaS services provide access to software applications and data through a browser. The specific terms of security responsibility may vary between services, and are sometimes up for negotiation with the service provider.</a:t>
            </a:r>
          </a:p>
          <a:p>
            <a:pPr algn="l" fontAlgn="base"/>
            <a:r>
              <a:rPr lang="en-IN" sz="1200" dirty="0">
                <a:latin typeface="proxima-nova"/>
              </a:rPr>
              <a:t>Cloud Access Security Brokers (CASB) offers logging, auditing, access control and encryption capabilities that can be critical when investigating security issues in a SaaS product. In addition, make sure your SaaS environment has:</a:t>
            </a:r>
          </a:p>
          <a:p>
            <a:pPr algn="l" fontAlgn="base">
              <a:buFont typeface="Arial" panose="020B0604020202020204" pitchFamily="34" charset="0"/>
              <a:buChar char="•"/>
            </a:pPr>
            <a:r>
              <a:rPr lang="en-IN" sz="1200" dirty="0">
                <a:latin typeface="proxima-nova"/>
              </a:rPr>
              <a:t>Logging and alerting</a:t>
            </a:r>
          </a:p>
          <a:p>
            <a:pPr algn="l" fontAlgn="base">
              <a:buFont typeface="Arial" panose="020B0604020202020204" pitchFamily="34" charset="0"/>
              <a:buChar char="•"/>
            </a:pPr>
            <a:r>
              <a:rPr lang="en-IN" sz="1200" dirty="0">
                <a:latin typeface="proxima-nova"/>
              </a:rPr>
              <a:t>IP whitelists and/or blacklists</a:t>
            </a:r>
          </a:p>
          <a:p>
            <a:pPr algn="l" fontAlgn="base">
              <a:buFont typeface="Arial" panose="020B0604020202020204" pitchFamily="34" charset="0"/>
              <a:buChar char="•"/>
            </a:pPr>
            <a:r>
              <a:rPr lang="en-IN" b="0" i="0" u="none" strike="noStrike" dirty="0">
                <a:solidFill>
                  <a:srgbClr val="101820"/>
                </a:solidFill>
                <a:effectLst/>
                <a:latin typeface="proxima-nova"/>
              </a:rPr>
              <a:t>API gateways, in case the service is accessed via API</a:t>
            </a:r>
          </a:p>
        </p:txBody>
      </p:sp>
    </p:spTree>
    <p:extLst>
      <p:ext uri="{BB962C8B-B14F-4D97-AF65-F5344CB8AC3E}">
        <p14:creationId xmlns:p14="http://schemas.microsoft.com/office/powerpoint/2010/main" val="173132083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ounded Rectangle 244"/>
          <p:cNvSpPr/>
          <p:nvPr>
            <p:custDataLst>
              <p:tags r:id="rId1"/>
            </p:custDataLst>
          </p:nvPr>
        </p:nvSpPr>
        <p:spPr>
          <a:xfrm>
            <a:off x="0" y="1553749"/>
            <a:ext cx="9144000" cy="4447003"/>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latin typeface="Arial"/>
              </a:rPr>
              <a:t> </a:t>
            </a:r>
          </a:p>
        </p:txBody>
      </p:sp>
      <p:grpSp>
        <p:nvGrpSpPr>
          <p:cNvPr id="3" name="Group 247"/>
          <p:cNvGrpSpPr/>
          <p:nvPr/>
        </p:nvGrpSpPr>
        <p:grpSpPr>
          <a:xfrm>
            <a:off x="319800" y="4609037"/>
            <a:ext cx="8322250" cy="1303683"/>
            <a:chOff x="306299" y="3405385"/>
            <a:chExt cx="8322250" cy="681747"/>
          </a:xfrm>
          <a:solidFill>
            <a:schemeClr val="bg1"/>
          </a:solidFill>
        </p:grpSpPr>
        <p:sp>
          <p:nvSpPr>
            <p:cNvPr id="249" name="TextBox 248"/>
            <p:cNvSpPr txBox="1"/>
            <p:nvPr/>
          </p:nvSpPr>
          <p:spPr>
            <a:xfrm>
              <a:off x="306299" y="3527097"/>
              <a:ext cx="1045898" cy="225328"/>
            </a:xfrm>
            <a:prstGeom prst="rect">
              <a:avLst/>
            </a:prstGeom>
            <a:noFill/>
          </p:spPr>
          <p:txBody>
            <a:bodyPr wrap="square" rtlCol="0">
              <a:spAutoFit/>
            </a:bodyPr>
            <a:lstStyle/>
            <a:p>
              <a:pPr algn="r" fontAlgn="base">
                <a:spcBef>
                  <a:spcPct val="0"/>
                </a:spcBef>
                <a:spcAft>
                  <a:spcPct val="0"/>
                </a:spcAft>
              </a:pPr>
              <a:r>
                <a:rPr lang="en-US" sz="1100" b="1" dirty="0">
                  <a:solidFill>
                    <a:srgbClr val="7B9AC8"/>
                  </a:solidFill>
                  <a:latin typeface="Arial"/>
                  <a:cs typeface="Arial"/>
                </a:rPr>
                <a:t>Foundation</a:t>
              </a:r>
            </a:p>
            <a:p>
              <a:pPr algn="r" fontAlgn="base">
                <a:spcBef>
                  <a:spcPct val="0"/>
                </a:spcBef>
                <a:spcAft>
                  <a:spcPct val="0"/>
                </a:spcAft>
              </a:pPr>
              <a:r>
                <a:rPr lang="en-US" sz="1100" b="1" dirty="0">
                  <a:solidFill>
                    <a:srgbClr val="7B9AC8"/>
                  </a:solidFill>
                  <a:latin typeface="Arial"/>
                  <a:cs typeface="Arial"/>
                </a:rPr>
                <a:t>Services</a:t>
              </a:r>
            </a:p>
          </p:txBody>
        </p:sp>
        <p:grpSp>
          <p:nvGrpSpPr>
            <p:cNvPr id="4" name="Group 249"/>
            <p:cNvGrpSpPr/>
            <p:nvPr/>
          </p:nvGrpSpPr>
          <p:grpSpPr>
            <a:xfrm>
              <a:off x="1404491" y="3405385"/>
              <a:ext cx="7224058" cy="681747"/>
              <a:chOff x="1404491" y="3397914"/>
              <a:chExt cx="7224058" cy="681747"/>
            </a:xfrm>
            <a:grpFill/>
          </p:grpSpPr>
          <p:sp>
            <p:nvSpPr>
              <p:cNvPr id="251" name="Rectangle 250"/>
              <p:cNvSpPr/>
              <p:nvPr/>
            </p:nvSpPr>
            <p:spPr>
              <a:xfrm>
                <a:off x="1404491" y="3397914"/>
                <a:ext cx="7224058" cy="681747"/>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Calibri"/>
                </a:endParaRPr>
              </a:p>
            </p:txBody>
          </p:sp>
          <p:grpSp>
            <p:nvGrpSpPr>
              <p:cNvPr id="5" name="Group 876"/>
              <p:cNvGrpSpPr/>
              <p:nvPr/>
            </p:nvGrpSpPr>
            <p:grpSpPr>
              <a:xfrm>
                <a:off x="1637558" y="3594065"/>
                <a:ext cx="261748" cy="261748"/>
                <a:chOff x="0" y="0"/>
                <a:chExt cx="723900" cy="723900"/>
              </a:xfrm>
              <a:grp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grpSp>
          <p:grpSp>
            <p:nvGrpSpPr>
              <p:cNvPr id="6" name="Group 885"/>
              <p:cNvGrpSpPr/>
              <p:nvPr/>
            </p:nvGrpSpPr>
            <p:grpSpPr>
              <a:xfrm>
                <a:off x="3666863" y="3594065"/>
                <a:ext cx="261748" cy="261748"/>
                <a:chOff x="0" y="0"/>
                <a:chExt cx="723900" cy="723900"/>
              </a:xfrm>
              <a:grp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grpSp>
          <p:grpSp>
            <p:nvGrpSpPr>
              <p:cNvPr id="9" name="Group 891"/>
              <p:cNvGrpSpPr/>
              <p:nvPr/>
            </p:nvGrpSpPr>
            <p:grpSpPr>
              <a:xfrm>
                <a:off x="5362656" y="3594065"/>
                <a:ext cx="261748" cy="261748"/>
                <a:chOff x="0" y="0"/>
                <a:chExt cx="723900" cy="723900"/>
              </a:xfrm>
              <a:grp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grpSp>
          <p:grpSp>
            <p:nvGrpSpPr>
              <p:cNvPr id="10" name="Group 918"/>
              <p:cNvGrpSpPr/>
              <p:nvPr/>
            </p:nvGrpSpPr>
            <p:grpSpPr>
              <a:xfrm>
                <a:off x="7269622" y="3594604"/>
                <a:ext cx="260671" cy="260671"/>
                <a:chOff x="0" y="0"/>
                <a:chExt cx="864960" cy="864960"/>
              </a:xfrm>
              <a:grp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45719" tIns="45719" rIns="45719" bIns="45719" numCol="1" anchor="t">
                  <a:noAutofit/>
                </a:bodyPr>
                <a:lstStyle/>
                <a:p>
                  <a:pPr fontAlgn="base">
                    <a:spcBef>
                      <a:spcPct val="0"/>
                    </a:spcBef>
                    <a:spcAft>
                      <a:spcPct val="0"/>
                    </a:spcAft>
                    <a:defRPr sz="1800">
                      <a:solidFill>
                        <a:srgbClr val="000000"/>
                      </a:solidFill>
                      <a:latin typeface="Calibri"/>
                      <a:ea typeface="Calibri"/>
                      <a:cs typeface="Calibri"/>
                      <a:sym typeface="Calibri"/>
                    </a:defRPr>
                  </a:pPr>
                  <a:endParaRPr dirty="0">
                    <a:solidFill>
                      <a:srgbClr val="000000"/>
                    </a:solidFill>
                  </a:endParaRPr>
                </a:p>
              </p:txBody>
            </p:sp>
          </p:grpSp>
        </p:grpSp>
      </p:grpSp>
      <p:grpSp>
        <p:nvGrpSpPr>
          <p:cNvPr id="11" name="Group 205"/>
          <p:cNvGrpSpPr/>
          <p:nvPr/>
        </p:nvGrpSpPr>
        <p:grpSpPr>
          <a:xfrm>
            <a:off x="306299" y="2301587"/>
            <a:ext cx="8322250" cy="2195871"/>
            <a:chOff x="306299" y="1097935"/>
            <a:chExt cx="8322250" cy="2195871"/>
          </a:xfrm>
          <a:solidFill>
            <a:schemeClr val="bg1"/>
          </a:solidFill>
        </p:grpSpPr>
        <p:sp>
          <p:nvSpPr>
            <p:cNvPr id="212" name="Rectangle 211"/>
            <p:cNvSpPr/>
            <p:nvPr/>
          </p:nvSpPr>
          <p:spPr>
            <a:xfrm>
              <a:off x="1404491" y="1097935"/>
              <a:ext cx="7224058" cy="2195871"/>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Calibri"/>
              </a:endParaRPr>
            </a:p>
          </p:txBody>
        </p:sp>
        <p:sp>
          <p:nvSpPr>
            <p:cNvPr id="207" name="TextBox 206"/>
            <p:cNvSpPr txBox="1"/>
            <p:nvPr/>
          </p:nvSpPr>
          <p:spPr>
            <a:xfrm>
              <a:off x="306299" y="1949829"/>
              <a:ext cx="1045898" cy="430887"/>
            </a:xfrm>
            <a:prstGeom prst="rect">
              <a:avLst/>
            </a:prstGeom>
            <a:noFill/>
          </p:spPr>
          <p:txBody>
            <a:bodyPr wrap="square" rtlCol="0">
              <a:spAutoFit/>
            </a:bodyPr>
            <a:lstStyle/>
            <a:p>
              <a:pPr algn="r" fontAlgn="base">
                <a:spcBef>
                  <a:spcPct val="0"/>
                </a:spcBef>
                <a:spcAft>
                  <a:spcPct val="0"/>
                </a:spcAft>
              </a:pPr>
              <a:r>
                <a:rPr lang="en-US" sz="1100" b="1" dirty="0">
                  <a:solidFill>
                    <a:srgbClr val="FAA634"/>
                  </a:solidFill>
                  <a:latin typeface="Arial"/>
                  <a:cs typeface="Arial"/>
                </a:rPr>
                <a:t>Platform</a:t>
              </a:r>
              <a:br>
                <a:rPr lang="en-US" sz="1100" b="1" dirty="0">
                  <a:solidFill>
                    <a:srgbClr val="FAA634"/>
                  </a:solidFill>
                  <a:latin typeface="Arial"/>
                  <a:cs typeface="Arial"/>
                </a:rPr>
              </a:br>
              <a:r>
                <a:rPr lang="en-US" sz="1100" b="1" dirty="0">
                  <a:solidFill>
                    <a:srgbClr val="FAA634"/>
                  </a:solidFill>
                  <a:latin typeface="Arial"/>
                  <a:cs typeface="Arial"/>
                </a:rPr>
                <a:t>Services</a:t>
              </a:r>
            </a:p>
          </p:txBody>
        </p:sp>
        <p:cxnSp>
          <p:nvCxnSpPr>
            <p:cNvPr id="208" name="Straight Connector 207"/>
            <p:cNvCxnSpPr/>
            <p:nvPr/>
          </p:nvCxnSpPr>
          <p:spPr>
            <a:xfrm flipH="1">
              <a:off x="2567038" y="1237228"/>
              <a:ext cx="11213"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3762147" y="1237228"/>
              <a:ext cx="0"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5101133" y="1237228"/>
              <a:ext cx="0"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7139162" y="1237228"/>
              <a:ext cx="0"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241" name="TextBox 240"/>
            <p:cNvSpPr txBox="1"/>
            <p:nvPr/>
          </p:nvSpPr>
          <p:spPr>
            <a:xfrm>
              <a:off x="1556456" y="1134761"/>
              <a:ext cx="884784" cy="261610"/>
            </a:xfrm>
            <a:prstGeom prst="rect">
              <a:avLst/>
            </a:prstGeom>
            <a:grpFill/>
          </p:spPr>
          <p:txBody>
            <a:bodyPr wrap="square" rtlCol="0">
              <a:spAutoFit/>
            </a:bodyPr>
            <a:lstStyle/>
            <a:p>
              <a:pPr algn="ctr" fontAlgn="base">
                <a:spcBef>
                  <a:spcPct val="0"/>
                </a:spcBef>
                <a:spcAft>
                  <a:spcPct val="0"/>
                </a:spcAft>
              </a:pPr>
              <a:r>
                <a:rPr lang="en-US" sz="1100" dirty="0">
                  <a:solidFill>
                    <a:srgbClr val="FAA634"/>
                  </a:solidFill>
                  <a:latin typeface="Arial"/>
                  <a:cs typeface="Arial"/>
                </a:rPr>
                <a:t>Databases</a:t>
              </a:r>
            </a:p>
          </p:txBody>
        </p:sp>
        <p:sp>
          <p:nvSpPr>
            <p:cNvPr id="236" name="TextBox 235"/>
            <p:cNvSpPr txBox="1"/>
            <p:nvPr/>
          </p:nvSpPr>
          <p:spPr>
            <a:xfrm>
              <a:off x="2772856" y="1134754"/>
              <a:ext cx="749149" cy="261049"/>
            </a:xfrm>
            <a:prstGeom prst="rect">
              <a:avLst/>
            </a:prstGeom>
            <a:grpFill/>
          </p:spPr>
          <p:txBody>
            <a:bodyPr wrap="square" rtlCol="0">
              <a:spAutoFit/>
            </a:bodyPr>
            <a:lstStyle/>
            <a:p>
              <a:pPr algn="ctr" fontAlgn="base">
                <a:spcBef>
                  <a:spcPct val="0"/>
                </a:spcBef>
                <a:spcAft>
                  <a:spcPct val="0"/>
                </a:spcAft>
              </a:pPr>
              <a:r>
                <a:rPr lang="en-US" sz="1100" dirty="0">
                  <a:solidFill>
                    <a:srgbClr val="FAA634"/>
                  </a:solidFill>
                  <a:latin typeface="Arial"/>
                  <a:cs typeface="Arial"/>
                </a:rPr>
                <a:t>Analytics</a:t>
              </a:r>
            </a:p>
          </p:txBody>
        </p:sp>
        <p:sp>
          <p:nvSpPr>
            <p:cNvPr id="229" name="TextBox 228"/>
            <p:cNvSpPr txBox="1"/>
            <p:nvPr/>
          </p:nvSpPr>
          <p:spPr>
            <a:xfrm>
              <a:off x="3910306" y="1134759"/>
              <a:ext cx="1065104" cy="261610"/>
            </a:xfrm>
            <a:prstGeom prst="rect">
              <a:avLst/>
            </a:prstGeom>
            <a:grpFill/>
          </p:spPr>
          <p:txBody>
            <a:bodyPr wrap="square" rtlCol="0">
              <a:spAutoFit/>
            </a:bodyPr>
            <a:lstStyle/>
            <a:p>
              <a:pPr algn="ctr" fontAlgn="base">
                <a:spcBef>
                  <a:spcPct val="0"/>
                </a:spcBef>
                <a:spcAft>
                  <a:spcPct val="0"/>
                </a:spcAft>
              </a:pPr>
              <a:r>
                <a:rPr lang="en-US" sz="1100" dirty="0">
                  <a:solidFill>
                    <a:srgbClr val="FAA634"/>
                  </a:solidFill>
                  <a:latin typeface="Arial"/>
                  <a:cs typeface="Arial"/>
                </a:rPr>
                <a:t>App Services</a:t>
              </a:r>
            </a:p>
          </p:txBody>
        </p:sp>
        <p:sp>
          <p:nvSpPr>
            <p:cNvPr id="223" name="TextBox 222"/>
            <p:cNvSpPr txBox="1"/>
            <p:nvPr/>
          </p:nvSpPr>
          <p:spPr>
            <a:xfrm>
              <a:off x="5163276" y="1134759"/>
              <a:ext cx="1953473" cy="261041"/>
            </a:xfrm>
            <a:prstGeom prst="rect">
              <a:avLst/>
            </a:prstGeom>
            <a:grpFill/>
          </p:spPr>
          <p:txBody>
            <a:bodyPr wrap="square" rtlCol="0">
              <a:spAutoFit/>
            </a:bodyPr>
            <a:lstStyle/>
            <a:p>
              <a:pPr fontAlgn="base">
                <a:spcBef>
                  <a:spcPct val="0"/>
                </a:spcBef>
                <a:spcAft>
                  <a:spcPct val="0"/>
                </a:spcAft>
              </a:pPr>
              <a:r>
                <a:rPr lang="en-US" sz="1100" dirty="0">
                  <a:solidFill>
                    <a:srgbClr val="FAA634"/>
                  </a:solidFill>
                  <a:latin typeface="Arial"/>
                  <a:cs typeface="Arial"/>
                </a:rPr>
                <a:t>Deployment &amp; Management</a:t>
              </a:r>
            </a:p>
          </p:txBody>
        </p:sp>
        <p:sp>
          <p:nvSpPr>
            <p:cNvPr id="218" name="TextBox 217"/>
            <p:cNvSpPr txBox="1"/>
            <p:nvPr/>
          </p:nvSpPr>
          <p:spPr>
            <a:xfrm>
              <a:off x="7296613" y="1134758"/>
              <a:ext cx="1264681" cy="261041"/>
            </a:xfrm>
            <a:prstGeom prst="rect">
              <a:avLst/>
            </a:prstGeom>
            <a:grpFill/>
          </p:spPr>
          <p:txBody>
            <a:bodyPr wrap="square" rtlCol="0">
              <a:spAutoFit/>
            </a:bodyPr>
            <a:lstStyle/>
            <a:p>
              <a:pPr algn="ctr" fontAlgn="base">
                <a:spcBef>
                  <a:spcPct val="0"/>
                </a:spcBef>
                <a:spcAft>
                  <a:spcPct val="0"/>
                </a:spcAft>
              </a:pPr>
              <a:r>
                <a:rPr lang="en-US" sz="1100" dirty="0">
                  <a:solidFill>
                    <a:srgbClr val="FAA634"/>
                  </a:solidFill>
                  <a:latin typeface="Arial"/>
                  <a:cs typeface="Arial"/>
                </a:rPr>
                <a:t>Mobile Services</a:t>
              </a:r>
            </a:p>
          </p:txBody>
        </p:sp>
      </p:grpSp>
      <p:sp>
        <p:nvSpPr>
          <p:cNvPr id="246" name="Title 1"/>
          <p:cNvSpPr txBox="1">
            <a:spLocks/>
          </p:cNvSpPr>
          <p:nvPr/>
        </p:nvSpPr>
        <p:spPr>
          <a:xfrm>
            <a:off x="336789" y="972186"/>
            <a:ext cx="8205304" cy="677000"/>
          </a:xfrm>
          <a:prstGeom prst="rect">
            <a:avLst/>
          </a:prstGeom>
        </p:spPr>
        <p:txBody>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pPr>
              <a:spcBef>
                <a:spcPts val="100"/>
              </a:spcBef>
            </a:pPr>
            <a:r>
              <a:rPr lang="en-US" dirty="0">
                <a:solidFill>
                  <a:srgbClr val="404040"/>
                </a:solidFill>
                <a:latin typeface="Arial" charset="0"/>
                <a:cs typeface="Arial" charset="0"/>
              </a:rPr>
              <a:t>AWS Services</a:t>
            </a:r>
          </a:p>
        </p:txBody>
      </p:sp>
      <p:pic>
        <p:nvPicPr>
          <p:cNvPr id="247" name="Picture 48" descr="EC2.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82250" y="4749543"/>
            <a:ext cx="365854" cy="365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2" name="Picture 52" descr="S3.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6013164" y="5041878"/>
            <a:ext cx="404559" cy="404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4" name="Picture 68" descr="Amazon-Elastic-Load-Balacing.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3646192" y="4822820"/>
            <a:ext cx="508028" cy="50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1" name="Picture 350" descr="ElasticCache.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83602" y="3170380"/>
            <a:ext cx="457638" cy="457638"/>
          </a:xfrm>
          <a:prstGeom prst="rect">
            <a:avLst/>
          </a:prstGeom>
        </p:spPr>
      </p:pic>
      <p:pic>
        <p:nvPicPr>
          <p:cNvPr id="377" name="Picture 376" descr="Simple-DB.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479835" y="3637697"/>
            <a:ext cx="439234" cy="439234"/>
          </a:xfrm>
          <a:prstGeom prst="rect">
            <a:avLst/>
          </a:prstGeom>
        </p:spPr>
      </p:pic>
      <p:pic>
        <p:nvPicPr>
          <p:cNvPr id="379" name="Picture 378" descr="RedShift.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078064" y="3775599"/>
            <a:ext cx="409315" cy="409315"/>
          </a:xfrm>
          <a:prstGeom prst="rect">
            <a:avLst/>
          </a:prstGeom>
        </p:spPr>
      </p:pic>
      <p:sp>
        <p:nvSpPr>
          <p:cNvPr id="382" name="TextBox 381"/>
          <p:cNvSpPr txBox="1"/>
          <p:nvPr/>
        </p:nvSpPr>
        <p:spPr>
          <a:xfrm>
            <a:off x="2528964" y="4126729"/>
            <a:ext cx="766543" cy="309975"/>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AWS Data Pipeline</a:t>
            </a:r>
          </a:p>
        </p:txBody>
      </p:sp>
      <p:sp>
        <p:nvSpPr>
          <p:cNvPr id="383" name="TextBox 382"/>
          <p:cNvSpPr txBox="1"/>
          <p:nvPr/>
        </p:nvSpPr>
        <p:spPr>
          <a:xfrm>
            <a:off x="6360132" y="4031097"/>
            <a:ext cx="682193"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AWS CloudTrail</a:t>
            </a:r>
          </a:p>
        </p:txBody>
      </p:sp>
      <p:pic>
        <p:nvPicPr>
          <p:cNvPr id="384" name="Picture 383" descr="CloudTrail.eps"/>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514906" y="3633654"/>
            <a:ext cx="345555" cy="414666"/>
          </a:xfrm>
          <a:prstGeom prst="rect">
            <a:avLst/>
          </a:prstGeom>
        </p:spPr>
      </p:pic>
      <p:pic>
        <p:nvPicPr>
          <p:cNvPr id="385" name="Picture 384" descr="CloudWatch.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03878" y="3798201"/>
            <a:ext cx="485255" cy="485255"/>
          </a:xfrm>
          <a:prstGeom prst="rect">
            <a:avLst/>
          </a:prstGeom>
        </p:spPr>
      </p:pic>
      <p:sp>
        <p:nvSpPr>
          <p:cNvPr id="386" name="TextBox 385"/>
          <p:cNvSpPr txBox="1"/>
          <p:nvPr/>
        </p:nvSpPr>
        <p:spPr>
          <a:xfrm>
            <a:off x="5655236" y="4273688"/>
            <a:ext cx="788160"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CloudWatch</a:t>
            </a:r>
          </a:p>
        </p:txBody>
      </p:sp>
      <p:pic>
        <p:nvPicPr>
          <p:cNvPr id="387" name="Picture 386" descr="CloudFormation.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5035" y="2766301"/>
            <a:ext cx="473754" cy="473754"/>
          </a:xfrm>
          <a:prstGeom prst="rect">
            <a:avLst/>
          </a:prstGeom>
        </p:spPr>
      </p:pic>
      <p:sp>
        <p:nvSpPr>
          <p:cNvPr id="388" name="TextBox 387"/>
          <p:cNvSpPr txBox="1"/>
          <p:nvPr/>
        </p:nvSpPr>
        <p:spPr>
          <a:xfrm>
            <a:off x="5988324" y="3243828"/>
            <a:ext cx="997336"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AWS CloudFormation</a:t>
            </a:r>
          </a:p>
        </p:txBody>
      </p:sp>
      <p:pic>
        <p:nvPicPr>
          <p:cNvPr id="389" name="Picture 388" descr="Elastic-Beanstalk.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268623" y="3546274"/>
            <a:ext cx="468606" cy="468606"/>
          </a:xfrm>
          <a:prstGeom prst="rect">
            <a:avLst/>
          </a:prstGeom>
        </p:spPr>
      </p:pic>
      <p:sp>
        <p:nvSpPr>
          <p:cNvPr id="390" name="TextBox 389"/>
          <p:cNvSpPr txBox="1"/>
          <p:nvPr/>
        </p:nvSpPr>
        <p:spPr>
          <a:xfrm>
            <a:off x="5142681" y="3985339"/>
            <a:ext cx="671696"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Elastic Beanstalk</a:t>
            </a:r>
          </a:p>
        </p:txBody>
      </p:sp>
      <p:sp>
        <p:nvSpPr>
          <p:cNvPr id="391" name="TextBox 390"/>
          <p:cNvSpPr txBox="1"/>
          <p:nvPr/>
        </p:nvSpPr>
        <p:spPr>
          <a:xfrm>
            <a:off x="1864874" y="3616212"/>
            <a:ext cx="714246"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ElastiCache</a:t>
            </a:r>
          </a:p>
        </p:txBody>
      </p:sp>
      <p:sp>
        <p:nvSpPr>
          <p:cNvPr id="392" name="TextBox 23"/>
          <p:cNvSpPr txBox="1">
            <a:spLocks noChangeArrowheads="1"/>
          </p:cNvSpPr>
          <p:nvPr/>
        </p:nvSpPr>
        <p:spPr bwMode="auto">
          <a:xfrm>
            <a:off x="1428780" y="4086994"/>
            <a:ext cx="575817" cy="307777"/>
          </a:xfrm>
          <a:prstGeom prst="rect">
            <a:avLst/>
          </a:prstGeom>
          <a:noFill/>
          <a:ln w="9525">
            <a:noFill/>
            <a:miter lim="800000"/>
            <a:headEnd/>
            <a:tailEnd/>
          </a:ln>
        </p:spPr>
        <p:txBody>
          <a:bodyPr wrap="square" lIns="0" tIns="0" rIns="0" bIns="0">
            <a:spAutoFit/>
          </a:bodyPr>
          <a:lstStyle/>
          <a:p>
            <a:pPr algn="ctr"/>
            <a:r>
              <a:rPr lang="en-US" sz="1000" dirty="0">
                <a:solidFill>
                  <a:srgbClr val="474746"/>
                </a:solidFill>
                <a:latin typeface="Helvetica Neue"/>
                <a:ea typeface="Verdana" pitchFamily="34" charset="0"/>
                <a:cs typeface="Helvetica Neue"/>
              </a:rPr>
              <a:t>Amazon SimpleDB</a:t>
            </a:r>
          </a:p>
        </p:txBody>
      </p:sp>
      <p:sp>
        <p:nvSpPr>
          <p:cNvPr id="393" name="TextBox 392"/>
          <p:cNvSpPr txBox="1"/>
          <p:nvPr/>
        </p:nvSpPr>
        <p:spPr>
          <a:xfrm>
            <a:off x="1918361" y="4170972"/>
            <a:ext cx="673971"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Redshift</a:t>
            </a:r>
          </a:p>
        </p:txBody>
      </p:sp>
      <p:pic>
        <p:nvPicPr>
          <p:cNvPr id="394" name="Picture 393" descr="RDS.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467898" y="2809879"/>
            <a:ext cx="358279" cy="358279"/>
          </a:xfrm>
          <a:prstGeom prst="rect">
            <a:avLst/>
          </a:prstGeom>
        </p:spPr>
      </p:pic>
      <p:sp>
        <p:nvSpPr>
          <p:cNvPr id="395" name="TextBox 394"/>
          <p:cNvSpPr txBox="1"/>
          <p:nvPr/>
        </p:nvSpPr>
        <p:spPr>
          <a:xfrm>
            <a:off x="1391569" y="3170038"/>
            <a:ext cx="518568"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RDS</a:t>
            </a:r>
          </a:p>
        </p:txBody>
      </p:sp>
      <p:pic>
        <p:nvPicPr>
          <p:cNvPr id="396" name="Picture 395" descr="DynamoDB.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004595" y="2591578"/>
            <a:ext cx="370708" cy="370708"/>
          </a:xfrm>
          <a:prstGeom prst="rect">
            <a:avLst/>
          </a:prstGeom>
        </p:spPr>
      </p:pic>
      <p:sp>
        <p:nvSpPr>
          <p:cNvPr id="397" name="TextBox 396"/>
          <p:cNvSpPr txBox="1"/>
          <p:nvPr/>
        </p:nvSpPr>
        <p:spPr>
          <a:xfrm>
            <a:off x="1772204" y="2951787"/>
            <a:ext cx="847076"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DynamoDB</a:t>
            </a:r>
          </a:p>
        </p:txBody>
      </p:sp>
      <p:pic>
        <p:nvPicPr>
          <p:cNvPr id="398" name="Picture 397" descr="CloudSearch.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998692" y="2630242"/>
            <a:ext cx="425539" cy="425539"/>
          </a:xfrm>
          <a:prstGeom prst="rect">
            <a:avLst/>
          </a:prstGeom>
        </p:spPr>
      </p:pic>
      <p:sp>
        <p:nvSpPr>
          <p:cNvPr id="399" name="TextBox 398"/>
          <p:cNvSpPr txBox="1"/>
          <p:nvPr/>
        </p:nvSpPr>
        <p:spPr>
          <a:xfrm>
            <a:off x="3818532" y="3047761"/>
            <a:ext cx="746909"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CloudSearch</a:t>
            </a:r>
          </a:p>
        </p:txBody>
      </p:sp>
      <p:pic>
        <p:nvPicPr>
          <p:cNvPr id="400" name="Picture 399" descr="SES.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567590" y="2605950"/>
            <a:ext cx="375680" cy="375680"/>
          </a:xfrm>
          <a:prstGeom prst="rect">
            <a:avLst/>
          </a:prstGeom>
        </p:spPr>
      </p:pic>
      <p:sp>
        <p:nvSpPr>
          <p:cNvPr id="401" name="TextBox 400"/>
          <p:cNvSpPr txBox="1"/>
          <p:nvPr/>
        </p:nvSpPr>
        <p:spPr>
          <a:xfrm>
            <a:off x="4497997" y="2987764"/>
            <a:ext cx="56072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SES</a:t>
            </a:r>
          </a:p>
        </p:txBody>
      </p:sp>
      <p:pic>
        <p:nvPicPr>
          <p:cNvPr id="404" name="Picture 403" descr="SWF.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985978" y="3478567"/>
            <a:ext cx="388387" cy="388387"/>
          </a:xfrm>
          <a:prstGeom prst="rect">
            <a:avLst/>
          </a:prstGeom>
        </p:spPr>
      </p:pic>
      <p:sp>
        <p:nvSpPr>
          <p:cNvPr id="405" name="TextBox 404"/>
          <p:cNvSpPr txBox="1"/>
          <p:nvPr/>
        </p:nvSpPr>
        <p:spPr>
          <a:xfrm>
            <a:off x="3899217" y="3862016"/>
            <a:ext cx="591557" cy="319845"/>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SWF</a:t>
            </a:r>
          </a:p>
        </p:txBody>
      </p:sp>
      <p:pic>
        <p:nvPicPr>
          <p:cNvPr id="406" name="Picture 405" descr="TransCoder.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517758" y="3787668"/>
            <a:ext cx="407608" cy="407608"/>
          </a:xfrm>
          <a:prstGeom prst="rect">
            <a:avLst/>
          </a:prstGeom>
        </p:spPr>
      </p:pic>
      <p:sp>
        <p:nvSpPr>
          <p:cNvPr id="407" name="TextBox 406"/>
          <p:cNvSpPr txBox="1"/>
          <p:nvPr/>
        </p:nvSpPr>
        <p:spPr>
          <a:xfrm>
            <a:off x="4201756" y="4181492"/>
            <a:ext cx="1027674"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Elastic Transcoder</a:t>
            </a:r>
          </a:p>
        </p:txBody>
      </p:sp>
      <p:sp>
        <p:nvSpPr>
          <p:cNvPr id="433" name="TextBox 432"/>
          <p:cNvSpPr txBox="1"/>
          <p:nvPr/>
        </p:nvSpPr>
        <p:spPr>
          <a:xfrm>
            <a:off x="2538316" y="3160163"/>
            <a:ext cx="85316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Kinesis</a:t>
            </a:r>
          </a:p>
        </p:txBody>
      </p:sp>
      <p:pic>
        <p:nvPicPr>
          <p:cNvPr id="434" name="Picture 433" descr="Kinesis.eps"/>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2803910" y="2756815"/>
            <a:ext cx="323974" cy="388769"/>
          </a:xfrm>
          <a:prstGeom prst="rect">
            <a:avLst/>
          </a:prstGeom>
        </p:spPr>
      </p:pic>
      <p:pic>
        <p:nvPicPr>
          <p:cNvPr id="435" name="Picture 434" descr="Elastic-MapReduce-EMR.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227438" y="3234031"/>
            <a:ext cx="415406" cy="415406"/>
          </a:xfrm>
          <a:prstGeom prst="rect">
            <a:avLst/>
          </a:prstGeom>
        </p:spPr>
      </p:pic>
      <p:sp>
        <p:nvSpPr>
          <p:cNvPr id="436" name="TextBox 435"/>
          <p:cNvSpPr txBox="1"/>
          <p:nvPr/>
        </p:nvSpPr>
        <p:spPr>
          <a:xfrm>
            <a:off x="3112885" y="3663711"/>
            <a:ext cx="570953"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EMR</a:t>
            </a:r>
          </a:p>
        </p:txBody>
      </p:sp>
      <p:pic>
        <p:nvPicPr>
          <p:cNvPr id="439" name="Picture 438" descr="IAM.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082849" y="2803354"/>
            <a:ext cx="515646" cy="515646"/>
          </a:xfrm>
          <a:prstGeom prst="rect">
            <a:avLst/>
          </a:prstGeom>
        </p:spPr>
      </p:pic>
      <p:sp>
        <p:nvSpPr>
          <p:cNvPr id="440" name="TextBox 439"/>
          <p:cNvSpPr txBox="1"/>
          <p:nvPr/>
        </p:nvSpPr>
        <p:spPr>
          <a:xfrm>
            <a:off x="5118334" y="3327145"/>
            <a:ext cx="415448"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IAM</a:t>
            </a:r>
          </a:p>
        </p:txBody>
      </p:sp>
      <p:sp>
        <p:nvSpPr>
          <p:cNvPr id="441" name="TextBox 440"/>
          <p:cNvSpPr txBox="1"/>
          <p:nvPr/>
        </p:nvSpPr>
        <p:spPr>
          <a:xfrm>
            <a:off x="5530974" y="3091250"/>
            <a:ext cx="596592"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AWS OpsWorks</a:t>
            </a:r>
          </a:p>
        </p:txBody>
      </p:sp>
      <p:pic>
        <p:nvPicPr>
          <p:cNvPr id="442" name="Picture 441" descr="OpsWorks.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5581656" y="2601012"/>
            <a:ext cx="492571" cy="492571"/>
          </a:xfrm>
          <a:prstGeom prst="rect">
            <a:avLst/>
          </a:prstGeom>
        </p:spPr>
      </p:pic>
      <p:cxnSp>
        <p:nvCxnSpPr>
          <p:cNvPr id="443" name="Straight Connector 442"/>
          <p:cNvCxnSpPr/>
          <p:nvPr/>
        </p:nvCxnSpPr>
        <p:spPr>
          <a:xfrm>
            <a:off x="3444680" y="4692867"/>
            <a:ext cx="3586" cy="1180270"/>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5244194" y="4681782"/>
            <a:ext cx="3586" cy="1180270"/>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7142777" y="4644054"/>
            <a:ext cx="3586" cy="1180270"/>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2035335" y="4628697"/>
            <a:ext cx="846269" cy="261610"/>
          </a:xfrm>
          <a:prstGeom prst="rect">
            <a:avLst/>
          </a:prstGeom>
          <a:solidFill>
            <a:schemeClr val="bg1"/>
          </a:solidFill>
        </p:spPr>
        <p:txBody>
          <a:bodyPr wrap="square" rtlCol="0">
            <a:spAutoFit/>
          </a:bodyPr>
          <a:lstStyle/>
          <a:p>
            <a:pPr algn="ctr" fontAlgn="base">
              <a:spcBef>
                <a:spcPct val="0"/>
              </a:spcBef>
              <a:spcAft>
                <a:spcPct val="0"/>
              </a:spcAft>
            </a:pPr>
            <a:r>
              <a:rPr lang="en-US" sz="1100" dirty="0">
                <a:solidFill>
                  <a:srgbClr val="4F81BD"/>
                </a:solidFill>
                <a:latin typeface="Arial"/>
                <a:cs typeface="Arial"/>
              </a:rPr>
              <a:t>Compute </a:t>
            </a:r>
          </a:p>
        </p:txBody>
      </p:sp>
      <p:sp>
        <p:nvSpPr>
          <p:cNvPr id="447" name="TextBox 446"/>
          <p:cNvSpPr txBox="1"/>
          <p:nvPr/>
        </p:nvSpPr>
        <p:spPr>
          <a:xfrm>
            <a:off x="3834848" y="4617613"/>
            <a:ext cx="1030624" cy="261610"/>
          </a:xfrm>
          <a:prstGeom prst="rect">
            <a:avLst/>
          </a:prstGeom>
          <a:solidFill>
            <a:schemeClr val="bg1"/>
          </a:solidFill>
        </p:spPr>
        <p:txBody>
          <a:bodyPr wrap="square" rtlCol="0">
            <a:spAutoFit/>
          </a:bodyPr>
          <a:lstStyle/>
          <a:p>
            <a:pPr algn="ctr" fontAlgn="base">
              <a:spcBef>
                <a:spcPct val="0"/>
              </a:spcBef>
              <a:spcAft>
                <a:spcPct val="0"/>
              </a:spcAft>
            </a:pPr>
            <a:r>
              <a:rPr lang="en-US" sz="1100" dirty="0">
                <a:solidFill>
                  <a:srgbClr val="4F81BD"/>
                </a:solidFill>
                <a:latin typeface="Arial"/>
                <a:cs typeface="Arial"/>
              </a:rPr>
              <a:t>Networking </a:t>
            </a:r>
          </a:p>
        </p:txBody>
      </p:sp>
      <p:sp>
        <p:nvSpPr>
          <p:cNvPr id="448" name="TextBox 447"/>
          <p:cNvSpPr txBox="1"/>
          <p:nvPr/>
        </p:nvSpPr>
        <p:spPr>
          <a:xfrm>
            <a:off x="5783725" y="4617611"/>
            <a:ext cx="846269" cy="261610"/>
          </a:xfrm>
          <a:prstGeom prst="rect">
            <a:avLst/>
          </a:prstGeom>
          <a:solidFill>
            <a:schemeClr val="bg1"/>
          </a:solidFill>
        </p:spPr>
        <p:txBody>
          <a:bodyPr wrap="square" rtlCol="0">
            <a:spAutoFit/>
          </a:bodyPr>
          <a:lstStyle/>
          <a:p>
            <a:pPr algn="ctr" fontAlgn="base">
              <a:spcBef>
                <a:spcPct val="0"/>
              </a:spcBef>
              <a:spcAft>
                <a:spcPct val="0"/>
              </a:spcAft>
            </a:pPr>
            <a:r>
              <a:rPr lang="en-US" sz="1100" dirty="0">
                <a:solidFill>
                  <a:srgbClr val="4F81BD"/>
                </a:solidFill>
                <a:latin typeface="Arial"/>
                <a:cs typeface="Arial"/>
              </a:rPr>
              <a:t>Storage </a:t>
            </a:r>
          </a:p>
        </p:txBody>
      </p:sp>
      <p:sp>
        <p:nvSpPr>
          <p:cNvPr id="449" name="TextBox 448"/>
          <p:cNvSpPr txBox="1"/>
          <p:nvPr/>
        </p:nvSpPr>
        <p:spPr>
          <a:xfrm>
            <a:off x="7457505" y="4631680"/>
            <a:ext cx="1030624" cy="261610"/>
          </a:xfrm>
          <a:prstGeom prst="rect">
            <a:avLst/>
          </a:prstGeom>
          <a:solidFill>
            <a:schemeClr val="bg1"/>
          </a:solidFill>
        </p:spPr>
        <p:txBody>
          <a:bodyPr wrap="square" rtlCol="0">
            <a:spAutoFit/>
          </a:bodyPr>
          <a:lstStyle/>
          <a:p>
            <a:pPr algn="ctr" fontAlgn="base">
              <a:spcBef>
                <a:spcPct val="0"/>
              </a:spcBef>
              <a:spcAft>
                <a:spcPct val="0"/>
              </a:spcAft>
            </a:pPr>
            <a:r>
              <a:rPr lang="en-US" sz="1100" dirty="0">
                <a:solidFill>
                  <a:srgbClr val="4F81BD"/>
                </a:solidFill>
                <a:latin typeface="Arial"/>
                <a:cs typeface="Arial"/>
              </a:rPr>
              <a:t>Applications </a:t>
            </a:r>
          </a:p>
        </p:txBody>
      </p:sp>
      <p:pic>
        <p:nvPicPr>
          <p:cNvPr id="450" name="Picture 449" descr="CloudFront.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453335" y="5337416"/>
            <a:ext cx="368024" cy="368024"/>
          </a:xfrm>
          <a:prstGeom prst="rect">
            <a:avLst/>
          </a:prstGeom>
        </p:spPr>
      </p:pic>
      <p:sp>
        <p:nvSpPr>
          <p:cNvPr id="451" name="TextBox 450"/>
          <p:cNvSpPr txBox="1"/>
          <p:nvPr/>
        </p:nvSpPr>
        <p:spPr>
          <a:xfrm>
            <a:off x="5290383" y="5688110"/>
            <a:ext cx="647932"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CloudFront</a:t>
            </a:r>
          </a:p>
        </p:txBody>
      </p:sp>
      <p:pic>
        <p:nvPicPr>
          <p:cNvPr id="452" name="Picture 451" descr="Glacier.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6554001" y="4805575"/>
            <a:ext cx="416182" cy="416182"/>
          </a:xfrm>
          <a:prstGeom prst="rect">
            <a:avLst/>
          </a:prstGeom>
        </p:spPr>
      </p:pic>
      <p:sp>
        <p:nvSpPr>
          <p:cNvPr id="453" name="TextBox 452"/>
          <p:cNvSpPr txBox="1"/>
          <p:nvPr/>
        </p:nvSpPr>
        <p:spPr>
          <a:xfrm>
            <a:off x="6448162" y="5213187"/>
            <a:ext cx="645588"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Glacier</a:t>
            </a:r>
          </a:p>
        </p:txBody>
      </p:sp>
      <p:sp>
        <p:nvSpPr>
          <p:cNvPr id="455" name="TextBox 454"/>
          <p:cNvSpPr txBox="1"/>
          <p:nvPr/>
        </p:nvSpPr>
        <p:spPr>
          <a:xfrm>
            <a:off x="5826556" y="5423318"/>
            <a:ext cx="720596"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S3</a:t>
            </a:r>
          </a:p>
        </p:txBody>
      </p:sp>
      <p:pic>
        <p:nvPicPr>
          <p:cNvPr id="456" name="Picture 455" descr="Amazon-Elastic-Block-Storage.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5379251" y="4634505"/>
            <a:ext cx="412951" cy="412951"/>
          </a:xfrm>
          <a:prstGeom prst="rect">
            <a:avLst/>
          </a:prstGeom>
        </p:spPr>
      </p:pic>
      <p:sp>
        <p:nvSpPr>
          <p:cNvPr id="457" name="TextBox 103"/>
          <p:cNvSpPr txBox="1">
            <a:spLocks noChangeArrowheads="1"/>
          </p:cNvSpPr>
          <p:nvPr/>
        </p:nvSpPr>
        <p:spPr bwMode="auto">
          <a:xfrm>
            <a:off x="5328140" y="5005920"/>
            <a:ext cx="527357" cy="307777"/>
          </a:xfrm>
          <a:prstGeom prst="rect">
            <a:avLst/>
          </a:prstGeom>
          <a:noFill/>
          <a:ln w="9525">
            <a:noFill/>
            <a:miter lim="800000"/>
            <a:headEnd/>
            <a:tailEnd/>
          </a:ln>
        </p:spPr>
        <p:txBody>
          <a:bodyPr wrap="square" lIns="0" tIns="0" rIns="0" bIns="0">
            <a:spAutoFit/>
          </a:bodyPr>
          <a:lstStyle/>
          <a:p>
            <a:pPr algn="ctr"/>
            <a:r>
              <a:rPr lang="en-US" sz="1000" dirty="0">
                <a:solidFill>
                  <a:srgbClr val="474746"/>
                </a:solidFill>
                <a:latin typeface="Helvetica Neue"/>
                <a:ea typeface="Verdana" pitchFamily="34" charset="0"/>
                <a:cs typeface="Helvetica Neue"/>
              </a:rPr>
              <a:t>Amazon EBS</a:t>
            </a:r>
          </a:p>
        </p:txBody>
      </p:sp>
      <p:pic>
        <p:nvPicPr>
          <p:cNvPr id="479" name="Picture 478" descr="Auto-Scaling.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423880" y="5151289"/>
            <a:ext cx="553129" cy="553129"/>
          </a:xfrm>
          <a:prstGeom prst="rect">
            <a:avLst/>
          </a:prstGeom>
        </p:spPr>
      </p:pic>
      <p:sp>
        <p:nvSpPr>
          <p:cNvPr id="480" name="TextBox 479"/>
          <p:cNvSpPr txBox="1"/>
          <p:nvPr/>
        </p:nvSpPr>
        <p:spPr>
          <a:xfrm>
            <a:off x="4306901" y="5651513"/>
            <a:ext cx="774976" cy="156096"/>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Auto Scaling</a:t>
            </a:r>
          </a:p>
        </p:txBody>
      </p:sp>
      <p:pic>
        <p:nvPicPr>
          <p:cNvPr id="481" name="Picture 480" descr="Route-53.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2855914" y="5096691"/>
            <a:ext cx="470142" cy="470142"/>
          </a:xfrm>
          <a:prstGeom prst="rect">
            <a:avLst/>
          </a:prstGeom>
        </p:spPr>
      </p:pic>
      <p:sp>
        <p:nvSpPr>
          <p:cNvPr id="482" name="TextBox 481"/>
          <p:cNvSpPr txBox="1"/>
          <p:nvPr/>
        </p:nvSpPr>
        <p:spPr>
          <a:xfrm>
            <a:off x="2775752" y="5587144"/>
            <a:ext cx="644256"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Route 53</a:t>
            </a:r>
          </a:p>
        </p:txBody>
      </p:sp>
      <p:sp>
        <p:nvSpPr>
          <p:cNvPr id="483" name="TextBox 39"/>
          <p:cNvSpPr txBox="1">
            <a:spLocks noChangeArrowheads="1"/>
          </p:cNvSpPr>
          <p:nvPr/>
        </p:nvSpPr>
        <p:spPr bwMode="auto">
          <a:xfrm>
            <a:off x="3432228" y="5320928"/>
            <a:ext cx="947738" cy="307777"/>
          </a:xfrm>
          <a:prstGeom prst="rect">
            <a:avLst/>
          </a:prstGeom>
          <a:noFill/>
          <a:ln w="9525">
            <a:noFill/>
            <a:miter lim="800000"/>
            <a:headEnd/>
            <a:tailEnd/>
          </a:ln>
        </p:spPr>
        <p:txBody>
          <a:bodyPr lIns="0" tIns="0" rIns="0" bIns="0">
            <a:spAutoFit/>
          </a:bodyPr>
          <a:lstStyle/>
          <a:p>
            <a:pPr algn="ctr"/>
            <a:r>
              <a:rPr lang="en-US" sz="1000" dirty="0">
                <a:solidFill>
                  <a:srgbClr val="474746"/>
                </a:solidFill>
                <a:latin typeface="Helvetica Neue"/>
                <a:ea typeface="Verdana" pitchFamily="34" charset="0"/>
                <a:cs typeface="Helvetica Neue"/>
              </a:rPr>
              <a:t>Elastic Load</a:t>
            </a:r>
          </a:p>
          <a:p>
            <a:pPr algn="ctr"/>
            <a:r>
              <a:rPr lang="en-US" sz="1000" dirty="0">
                <a:solidFill>
                  <a:srgbClr val="474746"/>
                </a:solidFill>
                <a:latin typeface="Helvetica Neue"/>
                <a:ea typeface="Verdana" pitchFamily="34" charset="0"/>
                <a:cs typeface="Helvetica Neue"/>
              </a:rPr>
              <a:t>Balancing</a:t>
            </a:r>
          </a:p>
        </p:txBody>
      </p:sp>
      <p:pic>
        <p:nvPicPr>
          <p:cNvPr id="484" name="Picture 483" descr="Direct-Connect.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2327903" y="4907321"/>
            <a:ext cx="426681" cy="426681"/>
          </a:xfrm>
          <a:prstGeom prst="rect">
            <a:avLst/>
          </a:prstGeom>
        </p:spPr>
      </p:pic>
      <p:sp>
        <p:nvSpPr>
          <p:cNvPr id="485" name="TextBox 39"/>
          <p:cNvSpPr txBox="1">
            <a:spLocks noChangeArrowheads="1"/>
          </p:cNvSpPr>
          <p:nvPr/>
        </p:nvSpPr>
        <p:spPr bwMode="auto">
          <a:xfrm>
            <a:off x="2054181" y="5343727"/>
            <a:ext cx="933235" cy="307777"/>
          </a:xfrm>
          <a:prstGeom prst="rect">
            <a:avLst/>
          </a:prstGeom>
          <a:noFill/>
          <a:ln w="9525">
            <a:noFill/>
            <a:miter lim="800000"/>
            <a:headEnd/>
            <a:tailEnd/>
          </a:ln>
        </p:spPr>
        <p:txBody>
          <a:bodyPr wrap="square" lIns="0" tIns="0" rIns="0" bIns="0">
            <a:spAutoFit/>
          </a:bodyPr>
          <a:lstStyle/>
          <a:p>
            <a:pPr algn="ctr"/>
            <a:r>
              <a:rPr lang="en-US" sz="1000" dirty="0">
                <a:solidFill>
                  <a:srgbClr val="474746"/>
                </a:solidFill>
                <a:latin typeface="Helvetica Neue"/>
                <a:ea typeface="Verdana" pitchFamily="34" charset="0"/>
                <a:cs typeface="Helvetica Neue"/>
              </a:rPr>
              <a:t>AWS Direct Connect</a:t>
            </a:r>
          </a:p>
        </p:txBody>
      </p:sp>
      <p:pic>
        <p:nvPicPr>
          <p:cNvPr id="486" name="Picture 485" descr="VPC.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1675083" y="5255065"/>
            <a:ext cx="455055" cy="455055"/>
          </a:xfrm>
          <a:prstGeom prst="rect">
            <a:avLst/>
          </a:prstGeom>
        </p:spPr>
      </p:pic>
      <p:sp>
        <p:nvSpPr>
          <p:cNvPr id="487" name="TextBox 486"/>
          <p:cNvSpPr txBox="1"/>
          <p:nvPr/>
        </p:nvSpPr>
        <p:spPr>
          <a:xfrm>
            <a:off x="1521938" y="5699460"/>
            <a:ext cx="823550"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VPC</a:t>
            </a:r>
          </a:p>
        </p:txBody>
      </p:sp>
      <p:sp>
        <p:nvSpPr>
          <p:cNvPr id="488" name="TextBox 487"/>
          <p:cNvSpPr txBox="1"/>
          <p:nvPr/>
        </p:nvSpPr>
        <p:spPr>
          <a:xfrm>
            <a:off x="1465908" y="5075025"/>
            <a:ext cx="836706" cy="153888"/>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EC2</a:t>
            </a:r>
          </a:p>
        </p:txBody>
      </p:sp>
      <p:pic>
        <p:nvPicPr>
          <p:cNvPr id="489" name="Picture 488"/>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448034" y="4919551"/>
            <a:ext cx="307755" cy="350948"/>
          </a:xfrm>
          <a:prstGeom prst="rect">
            <a:avLst/>
          </a:prstGeom>
        </p:spPr>
      </p:pic>
      <p:sp>
        <p:nvSpPr>
          <p:cNvPr id="490" name="TextBox 489"/>
          <p:cNvSpPr txBox="1"/>
          <p:nvPr/>
        </p:nvSpPr>
        <p:spPr>
          <a:xfrm>
            <a:off x="7189232" y="5256794"/>
            <a:ext cx="85316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WorkSpaces</a:t>
            </a:r>
          </a:p>
        </p:txBody>
      </p:sp>
      <p:sp>
        <p:nvSpPr>
          <p:cNvPr id="491" name="TextBox 490"/>
          <p:cNvSpPr txBox="1"/>
          <p:nvPr/>
        </p:nvSpPr>
        <p:spPr>
          <a:xfrm>
            <a:off x="7832246" y="5570211"/>
            <a:ext cx="85316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WorkDocs</a:t>
            </a:r>
          </a:p>
        </p:txBody>
      </p:sp>
      <p:sp>
        <p:nvSpPr>
          <p:cNvPr id="403" name="TextBox 402"/>
          <p:cNvSpPr txBox="1"/>
          <p:nvPr/>
        </p:nvSpPr>
        <p:spPr>
          <a:xfrm>
            <a:off x="7262813" y="3427224"/>
            <a:ext cx="521654"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SNS</a:t>
            </a:r>
          </a:p>
        </p:txBody>
      </p:sp>
      <p:sp>
        <p:nvSpPr>
          <p:cNvPr id="438" name="TextBox 437"/>
          <p:cNvSpPr txBox="1"/>
          <p:nvPr/>
        </p:nvSpPr>
        <p:spPr>
          <a:xfrm>
            <a:off x="7640923" y="4058497"/>
            <a:ext cx="78816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Mobile Analytics</a:t>
            </a:r>
          </a:p>
        </p:txBody>
      </p:sp>
      <p:sp>
        <p:nvSpPr>
          <p:cNvPr id="437" name="TextBox 436"/>
          <p:cNvSpPr txBox="1"/>
          <p:nvPr/>
        </p:nvSpPr>
        <p:spPr>
          <a:xfrm>
            <a:off x="7814214" y="3166766"/>
            <a:ext cx="788160" cy="307777"/>
          </a:xfrm>
          <a:prstGeom prst="rect">
            <a:avLst/>
          </a:prstGeom>
          <a:noFill/>
        </p:spPr>
        <p:txBody>
          <a:bodyPr wrap="square" lIns="0" tIns="0" rIns="0" bIns="0" rtlCol="0">
            <a:spAutoFit/>
          </a:bodyPr>
          <a:lstStyle/>
          <a:p>
            <a:pPr algn="ctr"/>
            <a:r>
              <a:rPr lang="en-US" sz="1000" dirty="0">
                <a:solidFill>
                  <a:srgbClr val="474746"/>
                </a:solidFill>
                <a:latin typeface="Helvetica Neue"/>
                <a:cs typeface="Helvetica Neue"/>
              </a:rPr>
              <a:t>Amazon </a:t>
            </a:r>
          </a:p>
          <a:p>
            <a:pPr algn="ctr"/>
            <a:r>
              <a:rPr lang="en-US" sz="1000" dirty="0">
                <a:solidFill>
                  <a:srgbClr val="474746"/>
                </a:solidFill>
                <a:latin typeface="Helvetica Neue"/>
                <a:cs typeface="Helvetica Neue"/>
              </a:rPr>
              <a:t>Cognito</a:t>
            </a:r>
          </a:p>
        </p:txBody>
      </p:sp>
      <p:sp>
        <p:nvSpPr>
          <p:cNvPr id="8" name="Up Ribbon 7"/>
          <p:cNvSpPr/>
          <p:nvPr/>
        </p:nvSpPr>
        <p:spPr>
          <a:xfrm>
            <a:off x="2753451" y="1711451"/>
            <a:ext cx="4529153" cy="427106"/>
          </a:xfrm>
          <a:prstGeom prst="ribbon2">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39" name="TextBox 238"/>
          <p:cNvSpPr txBox="1"/>
          <p:nvPr/>
        </p:nvSpPr>
        <p:spPr>
          <a:xfrm>
            <a:off x="3942943" y="1734213"/>
            <a:ext cx="2211653" cy="261610"/>
          </a:xfrm>
          <a:prstGeom prst="rect">
            <a:avLst/>
          </a:prstGeom>
          <a:noFill/>
        </p:spPr>
        <p:txBody>
          <a:bodyPr wrap="square" rtlCol="0">
            <a:spAutoFit/>
          </a:bodyPr>
          <a:lstStyle/>
          <a:p>
            <a:pPr algn="ctr" fontAlgn="base">
              <a:spcBef>
                <a:spcPct val="0"/>
              </a:spcBef>
              <a:spcAft>
                <a:spcPct val="0"/>
              </a:spcAft>
            </a:pPr>
            <a:r>
              <a:rPr lang="en-US" sz="1100" b="1" dirty="0">
                <a:solidFill>
                  <a:srgbClr val="636466"/>
                </a:solidFill>
                <a:latin typeface="Arial"/>
                <a:cs typeface="Arial"/>
              </a:rPr>
              <a:t>AWS Management Console</a:t>
            </a:r>
          </a:p>
        </p:txBody>
      </p:sp>
      <p:pic>
        <p:nvPicPr>
          <p:cNvPr id="7" name="Picture 6" descr="AWSdatapipeline.jp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2655957" y="3628611"/>
            <a:ext cx="414130" cy="414130"/>
          </a:xfrm>
          <a:prstGeom prst="rect">
            <a:avLst/>
          </a:prstGeom>
        </p:spPr>
      </p:pic>
      <p:pic>
        <p:nvPicPr>
          <p:cNvPr id="144" name="Picture 143"/>
          <p:cNvPicPr>
            <a:picLocks noChangeAspect="1"/>
          </p:cNvPicPr>
          <p:nvPr/>
        </p:nvPicPr>
        <p:blipFill>
          <a:blip r:embed="rId33"/>
          <a:stretch>
            <a:fillRect/>
          </a:stretch>
        </p:blipFill>
        <p:spPr>
          <a:xfrm>
            <a:off x="7861471" y="3647855"/>
            <a:ext cx="415751" cy="427300"/>
          </a:xfrm>
          <a:prstGeom prst="rect">
            <a:avLst/>
          </a:prstGeom>
        </p:spPr>
      </p:pic>
      <p:pic>
        <p:nvPicPr>
          <p:cNvPr id="145" name="Picture 144" descr="SNS.png"/>
          <p:cNvPicPr>
            <a:picLocks noChangeAspect="1"/>
          </p:cNvPicPr>
          <p:nvPr/>
        </p:nvPicPr>
        <p:blipFill>
          <a:blip r:embed="rId34" cstate="print">
            <a:duotone>
              <a:prstClr val="black"/>
              <a:srgbClr val="C0504D">
                <a:tint val="45000"/>
                <a:satMod val="400000"/>
              </a:srgbClr>
            </a:duotone>
            <a:extLst>
              <a:ext uri="{BEBA8EAE-BF5A-486C-A8C5-ECC9F3942E4B}">
                <a14:imgProps xmlns:a14="http://schemas.microsoft.com/office/drawing/2010/main">
                  <a14:imgLayer r:embed="rId35">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7302656" y="2959330"/>
            <a:ext cx="488570" cy="488570"/>
          </a:xfrm>
          <a:prstGeom prst="rect">
            <a:avLst/>
          </a:prstGeom>
        </p:spPr>
      </p:pic>
      <p:pic>
        <p:nvPicPr>
          <p:cNvPr id="146" name="Picture 145"/>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8018482" y="2753281"/>
            <a:ext cx="392210" cy="392210"/>
          </a:xfrm>
          <a:prstGeom prst="rect">
            <a:avLst/>
          </a:prstGeom>
        </p:spPr>
      </p:pic>
      <p:pic>
        <p:nvPicPr>
          <p:cNvPr id="147" name="Picture 146" descr="zocaloNEW"/>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8065712" y="5158695"/>
            <a:ext cx="389923" cy="424042"/>
          </a:xfrm>
          <a:prstGeom prst="rect">
            <a:avLst/>
          </a:prstGeom>
        </p:spPr>
      </p:pic>
      <p:sp>
        <p:nvSpPr>
          <p:cNvPr id="2" name="Footer Placeholder 1"/>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Tree>
    <p:extLst>
      <p:ext uri="{BB962C8B-B14F-4D97-AF65-F5344CB8AC3E}">
        <p14:creationId xmlns:p14="http://schemas.microsoft.com/office/powerpoint/2010/main" val="32678684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00"/>
              </a:spcBef>
            </a:pPr>
            <a:r>
              <a:rPr lang="en-US" dirty="0">
                <a:solidFill>
                  <a:srgbClr val="404040"/>
                </a:solidFill>
                <a:latin typeface="Arial" charset="0"/>
                <a:cs typeface="Arial" charset="0"/>
              </a:rPr>
              <a:t>Regions and Edge Locations</a:t>
            </a:r>
          </a:p>
        </p:txBody>
      </p:sp>
      <p:sp>
        <p:nvSpPr>
          <p:cNvPr id="4"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grpSp>
        <p:nvGrpSpPr>
          <p:cNvPr id="6" name="Group 59"/>
          <p:cNvGrpSpPr/>
          <p:nvPr/>
        </p:nvGrpSpPr>
        <p:grpSpPr>
          <a:xfrm>
            <a:off x="317355" y="4639258"/>
            <a:ext cx="2630763" cy="608994"/>
            <a:chOff x="4546496" y="4754640"/>
            <a:chExt cx="2630763" cy="608994"/>
          </a:xfrm>
        </p:grpSpPr>
        <p:sp>
          <p:nvSpPr>
            <p:cNvPr id="13" name="TextBox 129"/>
            <p:cNvSpPr txBox="1">
              <a:spLocks noChangeArrowheads="1"/>
            </p:cNvSpPr>
            <p:nvPr/>
          </p:nvSpPr>
          <p:spPr bwMode="auto">
            <a:xfrm>
              <a:off x="4546496" y="4754640"/>
              <a:ext cx="1860507" cy="338554"/>
            </a:xfrm>
            <a:prstGeom prst="rect">
              <a:avLst/>
            </a:prstGeom>
            <a:noFill/>
            <a:ln>
              <a:noFill/>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sz="1600" b="1">
                  <a:solidFill>
                    <a:srgbClr val="474746">
                      <a:lumMod val="75000"/>
                      <a:lumOff val="25000"/>
                    </a:srgbClr>
                  </a:solidFill>
                </a:rPr>
                <a:t>12 </a:t>
              </a:r>
              <a:r>
                <a:rPr lang="en-US" sz="1600" b="1" dirty="0">
                  <a:solidFill>
                    <a:srgbClr val="474746">
                      <a:lumMod val="75000"/>
                      <a:lumOff val="25000"/>
                    </a:srgbClr>
                  </a:solidFill>
                </a:rPr>
                <a:t>AWS Regions</a:t>
              </a:r>
            </a:p>
          </p:txBody>
        </p:sp>
        <p:sp>
          <p:nvSpPr>
            <p:cNvPr id="15" name="TextBox 130"/>
            <p:cNvSpPr txBox="1">
              <a:spLocks noChangeArrowheads="1"/>
            </p:cNvSpPr>
            <p:nvPr/>
          </p:nvSpPr>
          <p:spPr bwMode="auto">
            <a:xfrm>
              <a:off x="4553575" y="5025080"/>
              <a:ext cx="2623684" cy="338554"/>
            </a:xfrm>
            <a:prstGeom prst="rect">
              <a:avLst/>
            </a:prstGeom>
            <a:noFill/>
            <a:ln>
              <a:noFill/>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sz="1600" b="1" dirty="0">
                  <a:solidFill>
                    <a:srgbClr val="474746">
                      <a:lumMod val="75000"/>
                      <a:lumOff val="25000"/>
                    </a:srgbClr>
                  </a:solidFill>
                </a:rPr>
                <a:t>53 AWS Edge Locations</a:t>
              </a:r>
            </a:p>
          </p:txBody>
        </p:sp>
      </p:grpSp>
      <p:sp>
        <p:nvSpPr>
          <p:cNvPr id="3" name="Oval 2"/>
          <p:cNvSpPr/>
          <p:nvPr/>
        </p:nvSpPr>
        <p:spPr>
          <a:xfrm>
            <a:off x="132661" y="4697731"/>
            <a:ext cx="233101" cy="237744"/>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5" name="Oval 4"/>
          <p:cNvSpPr/>
          <p:nvPr/>
        </p:nvSpPr>
        <p:spPr>
          <a:xfrm>
            <a:off x="187811" y="5015365"/>
            <a:ext cx="128016" cy="127221"/>
          </a:xfrm>
          <a:prstGeom prst="ellipse">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pic>
        <p:nvPicPr>
          <p:cNvPr id="10" name="Picture 9" descr="Global_Infrastructure_Global .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539" y="857250"/>
            <a:ext cx="7714633" cy="5143500"/>
          </a:xfrm>
          <a:prstGeom prst="rect">
            <a:avLst/>
          </a:prstGeom>
        </p:spPr>
      </p:pic>
    </p:spTree>
    <p:extLst>
      <p:ext uri="{BB962C8B-B14F-4D97-AF65-F5344CB8AC3E}">
        <p14:creationId xmlns:p14="http://schemas.microsoft.com/office/powerpoint/2010/main" val="414695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00"/>
              </a:spcBef>
            </a:pPr>
            <a:r>
              <a:rPr lang="en-US" dirty="0">
                <a:solidFill>
                  <a:srgbClr val="404040"/>
                </a:solidFill>
                <a:latin typeface="Arial" charset="0"/>
                <a:cs typeface="Arial" charset="0"/>
              </a:rPr>
              <a:t>AWS Regions and Availability Zones (AZ) </a:t>
            </a:r>
          </a:p>
        </p:txBody>
      </p:sp>
      <p:sp>
        <p:nvSpPr>
          <p:cNvPr id="4"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149" name="Round Diagonal Corner Rectangle 148"/>
          <p:cNvSpPr/>
          <p:nvPr>
            <p:custDataLst>
              <p:tags r:id="rId1"/>
            </p:custDataLst>
          </p:nvPr>
        </p:nvSpPr>
        <p:spPr>
          <a:xfrm flipV="1">
            <a:off x="49871" y="1532691"/>
            <a:ext cx="3145614" cy="3687914"/>
          </a:xfrm>
          <a:prstGeom prst="round2DiagRect">
            <a:avLst>
              <a:gd name="adj1" fmla="val 7986"/>
              <a:gd name="adj2" fmla="val 8941"/>
            </a:avLst>
          </a:prstGeom>
          <a:solidFill>
            <a:srgbClr val="FAA63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400" dirty="0">
              <a:solidFill>
                <a:srgbClr val="414042"/>
              </a:solidFill>
              <a:latin typeface="Arial"/>
              <a:cs typeface="Chalkduster"/>
            </a:endParaRPr>
          </a:p>
        </p:txBody>
      </p:sp>
      <p:sp>
        <p:nvSpPr>
          <p:cNvPr id="63" name="TextBox 62"/>
          <p:cNvSpPr txBox="1"/>
          <p:nvPr/>
        </p:nvSpPr>
        <p:spPr>
          <a:xfrm>
            <a:off x="208691" y="1511046"/>
            <a:ext cx="3092450" cy="461665"/>
          </a:xfrm>
          <a:prstGeom prst="rect">
            <a:avLst/>
          </a:prstGeom>
          <a:noFill/>
        </p:spPr>
        <p:txBody>
          <a:bodyPr>
            <a:spAutoFit/>
          </a:bodyPr>
          <a:lstStyle/>
          <a:p>
            <a:pPr algn="ctr">
              <a:defRPr/>
            </a:pPr>
            <a:r>
              <a:rPr lang="en-US" sz="2400" b="1" dirty="0">
                <a:solidFill>
                  <a:srgbClr val="474746">
                    <a:lumMod val="75000"/>
                    <a:lumOff val="25000"/>
                  </a:srgbClr>
                </a:solidFill>
                <a:latin typeface="Arial" pitchFamily="34" charset="0"/>
                <a:cs typeface="Arial" pitchFamily="34" charset="0"/>
              </a:rPr>
              <a:t>US Regions</a:t>
            </a:r>
            <a:endParaRPr lang="en-US" sz="2800" b="1" dirty="0">
              <a:solidFill>
                <a:srgbClr val="474746">
                  <a:lumMod val="75000"/>
                  <a:lumOff val="25000"/>
                </a:srgbClr>
              </a:solidFill>
              <a:latin typeface="Arial" pitchFamily="34" charset="0"/>
              <a:cs typeface="Arial" pitchFamily="34" charset="0"/>
            </a:endParaRPr>
          </a:p>
        </p:txBody>
      </p:sp>
      <p:grpSp>
        <p:nvGrpSpPr>
          <p:cNvPr id="3" name="Group 11"/>
          <p:cNvGrpSpPr>
            <a:grpSpLocks/>
          </p:cNvGrpSpPr>
          <p:nvPr/>
        </p:nvGrpSpPr>
        <p:grpSpPr bwMode="auto">
          <a:xfrm>
            <a:off x="1640617" y="3650996"/>
            <a:ext cx="1450975" cy="1438275"/>
            <a:chOff x="4635610" y="2671967"/>
            <a:chExt cx="1849010" cy="1650890"/>
          </a:xfrm>
        </p:grpSpPr>
        <p:sp>
          <p:nvSpPr>
            <p:cNvPr id="88" name="Rounded Rectangle 87"/>
            <p:cNvSpPr>
              <a:spLocks noChangeArrowheads="1"/>
            </p:cNvSpPr>
            <p:nvPr/>
          </p:nvSpPr>
          <p:spPr bwMode="auto">
            <a:xfrm>
              <a:off x="4635610" y="2671967"/>
              <a:ext cx="1849010" cy="1650890"/>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89" name="Oval 88"/>
            <p:cNvSpPr/>
            <p:nvPr/>
          </p:nvSpPr>
          <p:spPr>
            <a:xfrm>
              <a:off x="5030092" y="2976270"/>
              <a:ext cx="1060045" cy="1062328"/>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5" name="Group 53"/>
            <p:cNvGrpSpPr>
              <a:grpSpLocks/>
            </p:cNvGrpSpPr>
            <p:nvPr/>
          </p:nvGrpSpPr>
          <p:grpSpPr bwMode="auto">
            <a:xfrm>
              <a:off x="4744589" y="3240881"/>
              <a:ext cx="1631052" cy="533400"/>
              <a:chOff x="4772023" y="3230712"/>
              <a:chExt cx="1631052" cy="533400"/>
            </a:xfrm>
          </p:grpSpPr>
          <p:sp>
            <p:nvSpPr>
              <p:cNvPr id="92" name="Rounded Rectangle 91"/>
              <p:cNvSpPr/>
              <p:nvPr/>
            </p:nvSpPr>
            <p:spPr>
              <a:xfrm>
                <a:off x="4772286" y="3230316"/>
                <a:ext cx="782895" cy="53389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93" name="Rounded Rectangle 92"/>
              <p:cNvSpPr/>
              <p:nvPr/>
            </p:nvSpPr>
            <p:spPr>
              <a:xfrm>
                <a:off x="5619916" y="3230316"/>
                <a:ext cx="782896" cy="53389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grpSp>
        <p:sp>
          <p:nvSpPr>
            <p:cNvPr id="91" name="TextBox 90"/>
            <p:cNvSpPr txBox="1"/>
            <p:nvPr/>
          </p:nvSpPr>
          <p:spPr>
            <a:xfrm>
              <a:off x="4781265" y="2701122"/>
              <a:ext cx="1557700" cy="282436"/>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GovCloud (US)</a:t>
              </a:r>
            </a:p>
          </p:txBody>
        </p:sp>
      </p:grpSp>
      <p:grpSp>
        <p:nvGrpSpPr>
          <p:cNvPr id="6" name="Group 12"/>
          <p:cNvGrpSpPr>
            <a:grpSpLocks/>
          </p:cNvGrpSpPr>
          <p:nvPr/>
        </p:nvGrpSpPr>
        <p:grpSpPr bwMode="auto">
          <a:xfrm>
            <a:off x="111106" y="2044446"/>
            <a:ext cx="1450975" cy="1444625"/>
            <a:chOff x="4635610" y="2665782"/>
            <a:chExt cx="1849010" cy="1657075"/>
          </a:xfrm>
        </p:grpSpPr>
        <p:sp>
          <p:nvSpPr>
            <p:cNvPr id="95" name="Rounded Rectangle 94"/>
            <p:cNvSpPr>
              <a:spLocks noChangeArrowheads="1"/>
            </p:cNvSpPr>
            <p:nvPr/>
          </p:nvSpPr>
          <p:spPr bwMode="auto">
            <a:xfrm>
              <a:off x="4635610" y="2671244"/>
              <a:ext cx="1849010" cy="1651613"/>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96" name="Oval 95"/>
            <p:cNvSpPr/>
            <p:nvPr/>
          </p:nvSpPr>
          <p:spPr>
            <a:xfrm>
              <a:off x="5030093" y="2977166"/>
              <a:ext cx="1060045" cy="1061621"/>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7" name="Group 45"/>
            <p:cNvGrpSpPr>
              <a:grpSpLocks/>
            </p:cNvGrpSpPr>
            <p:nvPr/>
          </p:nvGrpSpPr>
          <p:grpSpPr bwMode="auto">
            <a:xfrm>
              <a:off x="4744588" y="2951968"/>
              <a:ext cx="1631055" cy="1126174"/>
              <a:chOff x="4772022" y="2941799"/>
              <a:chExt cx="1631055" cy="1126174"/>
            </a:xfrm>
          </p:grpSpPr>
          <p:sp>
            <p:nvSpPr>
              <p:cNvPr id="99" name="Rounded Rectangle 98"/>
              <p:cNvSpPr/>
              <p:nvPr/>
            </p:nvSpPr>
            <p:spPr>
              <a:xfrm>
                <a:off x="4772286" y="2941503"/>
                <a:ext cx="782897" cy="533542"/>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00" name="Rounded Rectangle 99"/>
              <p:cNvSpPr/>
              <p:nvPr/>
            </p:nvSpPr>
            <p:spPr>
              <a:xfrm>
                <a:off x="5619918" y="2941503"/>
                <a:ext cx="782895" cy="533542"/>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101" name="Rounded Rectangle 100"/>
              <p:cNvSpPr/>
              <p:nvPr/>
            </p:nvSpPr>
            <p:spPr>
              <a:xfrm>
                <a:off x="4772286" y="3535136"/>
                <a:ext cx="782897" cy="533542"/>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C</a:t>
                </a:r>
              </a:p>
            </p:txBody>
          </p:sp>
          <p:sp>
            <p:nvSpPr>
              <p:cNvPr id="102" name="Rounded Rectangle 101"/>
              <p:cNvSpPr/>
              <p:nvPr/>
            </p:nvSpPr>
            <p:spPr>
              <a:xfrm>
                <a:off x="5619918" y="3535136"/>
                <a:ext cx="782895" cy="533542"/>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D</a:t>
                </a:r>
              </a:p>
            </p:txBody>
          </p:sp>
        </p:grpSp>
        <p:sp>
          <p:nvSpPr>
            <p:cNvPr id="98" name="TextBox 97"/>
            <p:cNvSpPr txBox="1"/>
            <p:nvPr/>
          </p:nvSpPr>
          <p:spPr>
            <a:xfrm>
              <a:off x="4781265" y="2665782"/>
              <a:ext cx="1557700" cy="282248"/>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US East (VA)</a:t>
              </a:r>
            </a:p>
          </p:txBody>
        </p:sp>
      </p:grpSp>
      <p:grpSp>
        <p:nvGrpSpPr>
          <p:cNvPr id="8" name="Group 13"/>
          <p:cNvGrpSpPr>
            <a:grpSpLocks/>
          </p:cNvGrpSpPr>
          <p:nvPr/>
        </p:nvGrpSpPr>
        <p:grpSpPr bwMode="auto">
          <a:xfrm>
            <a:off x="1668571" y="2050796"/>
            <a:ext cx="1450975" cy="1438275"/>
            <a:chOff x="4635611" y="2671967"/>
            <a:chExt cx="1849010" cy="1650890"/>
          </a:xfrm>
        </p:grpSpPr>
        <p:sp>
          <p:nvSpPr>
            <p:cNvPr id="104" name="Rounded Rectangle 103"/>
            <p:cNvSpPr>
              <a:spLocks noChangeArrowheads="1"/>
            </p:cNvSpPr>
            <p:nvPr/>
          </p:nvSpPr>
          <p:spPr bwMode="auto">
            <a:xfrm>
              <a:off x="4635611" y="2671967"/>
              <a:ext cx="1849010" cy="1650890"/>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05" name="Oval 104"/>
            <p:cNvSpPr/>
            <p:nvPr/>
          </p:nvSpPr>
          <p:spPr>
            <a:xfrm>
              <a:off x="5030093" y="2976270"/>
              <a:ext cx="1060045" cy="1062328"/>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07" name="TextBox 106"/>
            <p:cNvSpPr txBox="1"/>
            <p:nvPr/>
          </p:nvSpPr>
          <p:spPr>
            <a:xfrm>
              <a:off x="4781265" y="2701122"/>
              <a:ext cx="1557700" cy="282436"/>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US West (CA)</a:t>
              </a:r>
            </a:p>
          </p:txBody>
        </p:sp>
      </p:grpSp>
      <p:grpSp>
        <p:nvGrpSpPr>
          <p:cNvPr id="9" name="Group 16"/>
          <p:cNvGrpSpPr>
            <a:grpSpLocks/>
          </p:cNvGrpSpPr>
          <p:nvPr/>
        </p:nvGrpSpPr>
        <p:grpSpPr bwMode="auto">
          <a:xfrm>
            <a:off x="122839" y="3650996"/>
            <a:ext cx="1450975" cy="1438275"/>
            <a:chOff x="4635610" y="2671967"/>
            <a:chExt cx="1849010" cy="1650890"/>
          </a:xfrm>
        </p:grpSpPr>
        <p:sp>
          <p:nvSpPr>
            <p:cNvPr id="126" name="Rounded Rectangle 125"/>
            <p:cNvSpPr>
              <a:spLocks noChangeArrowheads="1"/>
            </p:cNvSpPr>
            <p:nvPr/>
          </p:nvSpPr>
          <p:spPr bwMode="auto">
            <a:xfrm>
              <a:off x="4635610" y="2671967"/>
              <a:ext cx="1849010" cy="1650890"/>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27" name="Oval 126"/>
            <p:cNvSpPr/>
            <p:nvPr/>
          </p:nvSpPr>
          <p:spPr>
            <a:xfrm>
              <a:off x="5030093" y="2976270"/>
              <a:ext cx="1060045" cy="1062328"/>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0" name="Group 19"/>
            <p:cNvGrpSpPr>
              <a:grpSpLocks/>
            </p:cNvGrpSpPr>
            <p:nvPr/>
          </p:nvGrpSpPr>
          <p:grpSpPr bwMode="auto">
            <a:xfrm>
              <a:off x="4744589" y="3015607"/>
              <a:ext cx="1631052" cy="1141272"/>
              <a:chOff x="4772023" y="3005438"/>
              <a:chExt cx="1631052" cy="1141272"/>
            </a:xfrm>
          </p:grpSpPr>
          <p:sp>
            <p:nvSpPr>
              <p:cNvPr id="130" name="Rounded Rectangle 129"/>
              <p:cNvSpPr/>
              <p:nvPr/>
            </p:nvSpPr>
            <p:spPr>
              <a:xfrm>
                <a:off x="4772286" y="3006189"/>
                <a:ext cx="782896" cy="5338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31" name="Rounded Rectangle 130"/>
              <p:cNvSpPr/>
              <p:nvPr/>
            </p:nvSpPr>
            <p:spPr>
              <a:xfrm>
                <a:off x="5619917" y="3006189"/>
                <a:ext cx="782895" cy="5338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132" name="Rounded Rectangle 131"/>
              <p:cNvSpPr/>
              <p:nvPr/>
            </p:nvSpPr>
            <p:spPr>
              <a:xfrm>
                <a:off x="5195090" y="3612973"/>
                <a:ext cx="784919" cy="53389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C</a:t>
                </a:r>
              </a:p>
            </p:txBody>
          </p:sp>
        </p:grpSp>
        <p:sp>
          <p:nvSpPr>
            <p:cNvPr id="129" name="TextBox 128"/>
            <p:cNvSpPr txBox="1"/>
            <p:nvPr/>
          </p:nvSpPr>
          <p:spPr>
            <a:xfrm>
              <a:off x="4781265" y="2701122"/>
              <a:ext cx="1557700" cy="282436"/>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US West  (OR)</a:t>
              </a:r>
            </a:p>
          </p:txBody>
        </p:sp>
      </p:grpSp>
      <p:sp>
        <p:nvSpPr>
          <p:cNvPr id="134" name="TextBox 29"/>
          <p:cNvSpPr txBox="1">
            <a:spLocks noChangeArrowheads="1"/>
          </p:cNvSpPr>
          <p:nvPr/>
        </p:nvSpPr>
        <p:spPr bwMode="auto">
          <a:xfrm>
            <a:off x="0" y="5237143"/>
            <a:ext cx="9144000" cy="277812"/>
          </a:xfrm>
          <a:prstGeom prst="rect">
            <a:avLst/>
          </a:prstGeom>
          <a:noFill/>
          <a:ln>
            <a:noFill/>
          </a:ln>
        </p:spPr>
        <p:txBody>
          <a:bodyPr>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buFont typeface="Wingdings" pitchFamily="2" charset="2"/>
              <a:buNone/>
              <a:defRPr/>
            </a:pPr>
            <a:r>
              <a:rPr lang="en-US" sz="1200" b="0" i="1" dirty="0">
                <a:solidFill>
                  <a:srgbClr val="474746">
                    <a:lumMod val="75000"/>
                    <a:lumOff val="25000"/>
                  </a:srgbClr>
                </a:solidFill>
                <a:ea typeface="ＭＳ Ｐゴシック" pitchFamily="34" charset="-128"/>
              </a:rPr>
              <a:t>Note: Conceptual drawing only. The number of Availability Zones (AZ) may vary</a:t>
            </a:r>
            <a:r>
              <a:rPr lang="en-US" sz="1000" b="0" i="1" dirty="0">
                <a:solidFill>
                  <a:srgbClr val="474746">
                    <a:lumMod val="75000"/>
                    <a:lumOff val="25000"/>
                  </a:srgbClr>
                </a:solidFill>
                <a:ea typeface="ＭＳ Ｐゴシック" pitchFamily="34" charset="-128"/>
              </a:rPr>
              <a:t>.</a:t>
            </a:r>
          </a:p>
        </p:txBody>
      </p:sp>
      <p:sp>
        <p:nvSpPr>
          <p:cNvPr id="150" name="Round Diagonal Corner Rectangle 149"/>
          <p:cNvSpPr/>
          <p:nvPr>
            <p:custDataLst>
              <p:tags r:id="rId2"/>
            </p:custDataLst>
          </p:nvPr>
        </p:nvSpPr>
        <p:spPr>
          <a:xfrm flipV="1">
            <a:off x="3261656" y="1563510"/>
            <a:ext cx="5805465" cy="3687914"/>
          </a:xfrm>
          <a:prstGeom prst="round2DiagRect">
            <a:avLst>
              <a:gd name="adj1" fmla="val 7986"/>
              <a:gd name="adj2" fmla="val 8941"/>
            </a:avLst>
          </a:prstGeom>
          <a:solidFill>
            <a:srgbClr val="FAA63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400" dirty="0">
              <a:solidFill>
                <a:srgbClr val="414042"/>
              </a:solidFill>
              <a:latin typeface="Arial"/>
              <a:cs typeface="Chalkduster"/>
            </a:endParaRPr>
          </a:p>
        </p:txBody>
      </p:sp>
      <p:sp>
        <p:nvSpPr>
          <p:cNvPr id="64" name="TextBox 63"/>
          <p:cNvSpPr txBox="1"/>
          <p:nvPr/>
        </p:nvSpPr>
        <p:spPr>
          <a:xfrm>
            <a:off x="4360574" y="1598665"/>
            <a:ext cx="3844925" cy="461665"/>
          </a:xfrm>
          <a:prstGeom prst="rect">
            <a:avLst/>
          </a:prstGeom>
          <a:noFill/>
        </p:spPr>
        <p:txBody>
          <a:bodyPr>
            <a:spAutoFit/>
          </a:bodyPr>
          <a:lstStyle/>
          <a:p>
            <a:pPr algn="ctr">
              <a:defRPr/>
            </a:pPr>
            <a:r>
              <a:rPr lang="en-US" sz="2400" b="1" dirty="0">
                <a:solidFill>
                  <a:srgbClr val="474746">
                    <a:lumMod val="75000"/>
                    <a:lumOff val="25000"/>
                  </a:srgbClr>
                </a:solidFill>
                <a:latin typeface="Arial" pitchFamily="34" charset="0"/>
                <a:cs typeface="Arial" pitchFamily="34" charset="0"/>
              </a:rPr>
              <a:t>Global Regions</a:t>
            </a:r>
          </a:p>
        </p:txBody>
      </p:sp>
      <p:sp>
        <p:nvSpPr>
          <p:cNvPr id="66" name="Rounded Rectangle 65"/>
          <p:cNvSpPr>
            <a:spLocks noChangeArrowheads="1"/>
          </p:cNvSpPr>
          <p:nvPr/>
        </p:nvSpPr>
        <p:spPr bwMode="auto">
          <a:xfrm>
            <a:off x="4869763" y="3650996"/>
            <a:ext cx="1371600" cy="1438275"/>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67" name="Oval 66"/>
          <p:cNvSpPr/>
          <p:nvPr/>
        </p:nvSpPr>
        <p:spPr bwMode="auto">
          <a:xfrm>
            <a:off x="5179326" y="3916108"/>
            <a:ext cx="831850" cy="925513"/>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1" name="Group 71"/>
          <p:cNvGrpSpPr>
            <a:grpSpLocks/>
          </p:cNvGrpSpPr>
          <p:nvPr/>
        </p:nvGrpSpPr>
        <p:grpSpPr bwMode="auto">
          <a:xfrm>
            <a:off x="4955283" y="3950119"/>
            <a:ext cx="1279937" cy="994517"/>
            <a:chOff x="4772023" y="3005438"/>
            <a:chExt cx="1631052" cy="1141272"/>
          </a:xfrm>
        </p:grpSpPr>
        <p:sp>
          <p:nvSpPr>
            <p:cNvPr id="70" name="Rounded Rectangle 69"/>
            <p:cNvSpPr/>
            <p:nvPr/>
          </p:nvSpPr>
          <p:spPr>
            <a:xfrm>
              <a:off x="4772286" y="3004666"/>
              <a:ext cx="782896" cy="533775"/>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71" name="Rounded Rectangle 70"/>
            <p:cNvSpPr/>
            <p:nvPr/>
          </p:nvSpPr>
          <p:spPr>
            <a:xfrm>
              <a:off x="5619917" y="3004666"/>
              <a:ext cx="782895" cy="533775"/>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72" name="Rounded Rectangle 71"/>
            <p:cNvSpPr/>
            <p:nvPr/>
          </p:nvSpPr>
          <p:spPr>
            <a:xfrm>
              <a:off x="5195090" y="3613133"/>
              <a:ext cx="784919" cy="533775"/>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C</a:t>
              </a:r>
            </a:p>
          </p:txBody>
        </p:sp>
      </p:grpSp>
      <p:sp>
        <p:nvSpPr>
          <p:cNvPr id="69" name="TextBox 68"/>
          <p:cNvSpPr txBox="1"/>
          <p:nvPr/>
        </p:nvSpPr>
        <p:spPr bwMode="auto">
          <a:xfrm>
            <a:off x="5036452" y="3635120"/>
            <a:ext cx="1220787" cy="246062"/>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EU (Ireland)</a:t>
            </a:r>
          </a:p>
        </p:txBody>
      </p:sp>
      <p:sp>
        <p:nvSpPr>
          <p:cNvPr id="74" name="Rounded Rectangle 73"/>
          <p:cNvSpPr>
            <a:spLocks noChangeArrowheads="1"/>
          </p:cNvSpPr>
          <p:nvPr/>
        </p:nvSpPr>
        <p:spPr bwMode="auto">
          <a:xfrm>
            <a:off x="6297437" y="3650996"/>
            <a:ext cx="1371600" cy="1438275"/>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75" name="Oval 74"/>
          <p:cNvSpPr/>
          <p:nvPr/>
        </p:nvSpPr>
        <p:spPr bwMode="auto">
          <a:xfrm>
            <a:off x="6605413" y="4006828"/>
            <a:ext cx="833437" cy="925513"/>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2" name="Group 65"/>
          <p:cNvGrpSpPr>
            <a:grpSpLocks/>
          </p:cNvGrpSpPr>
          <p:nvPr/>
        </p:nvGrpSpPr>
        <p:grpSpPr bwMode="auto">
          <a:xfrm>
            <a:off x="6383162" y="4237019"/>
            <a:ext cx="1277936" cy="465137"/>
            <a:chOff x="4772405" y="3334470"/>
            <a:chExt cx="1630287" cy="533886"/>
          </a:xfrm>
        </p:grpSpPr>
        <p:sp>
          <p:nvSpPr>
            <p:cNvPr id="78" name="Rounded Rectangle 77"/>
            <p:cNvSpPr/>
            <p:nvPr/>
          </p:nvSpPr>
          <p:spPr>
            <a:xfrm>
              <a:off x="4772405" y="3334470"/>
              <a:ext cx="783753" cy="53388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79" name="Rounded Rectangle 78"/>
            <p:cNvSpPr/>
            <p:nvPr/>
          </p:nvSpPr>
          <p:spPr>
            <a:xfrm>
              <a:off x="5618939" y="3334471"/>
              <a:ext cx="783753" cy="533885"/>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grpSp>
      <p:sp>
        <p:nvSpPr>
          <p:cNvPr id="77" name="TextBox 76"/>
          <p:cNvSpPr txBox="1"/>
          <p:nvPr/>
        </p:nvSpPr>
        <p:spPr bwMode="auto">
          <a:xfrm>
            <a:off x="6354244" y="3642029"/>
            <a:ext cx="1319212" cy="246221"/>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EU (Frankfurt)</a:t>
            </a:r>
          </a:p>
        </p:txBody>
      </p:sp>
      <p:sp>
        <p:nvSpPr>
          <p:cNvPr id="81" name="Rounded Rectangle 80"/>
          <p:cNvSpPr>
            <a:spLocks noChangeArrowheads="1"/>
          </p:cNvSpPr>
          <p:nvPr/>
        </p:nvSpPr>
        <p:spPr bwMode="auto">
          <a:xfrm>
            <a:off x="3348542" y="3651938"/>
            <a:ext cx="1449387" cy="1438275"/>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82" name="Oval 81"/>
          <p:cNvSpPr/>
          <p:nvPr/>
        </p:nvSpPr>
        <p:spPr bwMode="auto">
          <a:xfrm>
            <a:off x="3656517" y="3917050"/>
            <a:ext cx="833437" cy="925513"/>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3" name="Group 59"/>
          <p:cNvGrpSpPr>
            <a:grpSpLocks/>
          </p:cNvGrpSpPr>
          <p:nvPr/>
        </p:nvGrpSpPr>
        <p:grpSpPr bwMode="auto">
          <a:xfrm>
            <a:off x="3433644" y="4147582"/>
            <a:ext cx="1279059" cy="464704"/>
            <a:chOff x="4772023" y="3230712"/>
            <a:chExt cx="1631052" cy="533400"/>
          </a:xfrm>
        </p:grpSpPr>
        <p:sp>
          <p:nvSpPr>
            <p:cNvPr id="85" name="Rounded Rectangle 84"/>
            <p:cNvSpPr/>
            <p:nvPr/>
          </p:nvSpPr>
          <p:spPr>
            <a:xfrm>
              <a:off x="4772817" y="3230316"/>
              <a:ext cx="783432" cy="53389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86" name="Rounded Rectangle 85"/>
            <p:cNvSpPr/>
            <p:nvPr/>
          </p:nvSpPr>
          <p:spPr>
            <a:xfrm>
              <a:off x="5619006" y="3230316"/>
              <a:ext cx="783432" cy="53389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grpSp>
      <p:sp>
        <p:nvSpPr>
          <p:cNvPr id="84" name="TextBox 83"/>
          <p:cNvSpPr txBox="1"/>
          <p:nvPr/>
        </p:nvSpPr>
        <p:spPr bwMode="auto">
          <a:xfrm>
            <a:off x="3324729" y="3677337"/>
            <a:ext cx="1558925" cy="246062"/>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Asia Pacific (Sydney)</a:t>
            </a:r>
          </a:p>
        </p:txBody>
      </p:sp>
      <p:sp>
        <p:nvSpPr>
          <p:cNvPr id="111" name="Rounded Rectangle 110"/>
          <p:cNvSpPr>
            <a:spLocks noChangeArrowheads="1"/>
          </p:cNvSpPr>
          <p:nvPr/>
        </p:nvSpPr>
        <p:spPr bwMode="auto">
          <a:xfrm>
            <a:off x="4844161" y="2074611"/>
            <a:ext cx="1371600" cy="1439864"/>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12" name="Oval 111"/>
          <p:cNvSpPr/>
          <p:nvPr/>
        </p:nvSpPr>
        <p:spPr bwMode="auto">
          <a:xfrm>
            <a:off x="5130398" y="2469622"/>
            <a:ext cx="830045" cy="927101"/>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4" name="Group 33"/>
          <p:cNvGrpSpPr>
            <a:grpSpLocks/>
          </p:cNvGrpSpPr>
          <p:nvPr/>
        </p:nvGrpSpPr>
        <p:grpSpPr bwMode="auto">
          <a:xfrm>
            <a:off x="4908082" y="2700700"/>
            <a:ext cx="1274503" cy="465218"/>
            <a:chOff x="4772022" y="3230712"/>
            <a:chExt cx="1631053" cy="533400"/>
          </a:xfrm>
        </p:grpSpPr>
        <p:sp>
          <p:nvSpPr>
            <p:cNvPr id="115" name="Rounded Rectangle 114"/>
            <p:cNvSpPr/>
            <p:nvPr/>
          </p:nvSpPr>
          <p:spPr>
            <a:xfrm>
              <a:off x="4772134" y="3231510"/>
              <a:ext cx="783508" cy="53330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16" name="Rounded Rectangle 115"/>
            <p:cNvSpPr/>
            <p:nvPr/>
          </p:nvSpPr>
          <p:spPr>
            <a:xfrm>
              <a:off x="5619678" y="3231510"/>
              <a:ext cx="783508" cy="53330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grpSp>
      <p:sp>
        <p:nvSpPr>
          <p:cNvPr id="114" name="TextBox 113"/>
          <p:cNvSpPr txBox="1"/>
          <p:nvPr/>
        </p:nvSpPr>
        <p:spPr bwMode="auto">
          <a:xfrm>
            <a:off x="4763054" y="2064942"/>
            <a:ext cx="1627713" cy="400110"/>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Asia Pacific (Singapore)</a:t>
            </a:r>
          </a:p>
        </p:txBody>
      </p:sp>
      <p:grpSp>
        <p:nvGrpSpPr>
          <p:cNvPr id="15" name="Group 15"/>
          <p:cNvGrpSpPr>
            <a:grpSpLocks/>
          </p:cNvGrpSpPr>
          <p:nvPr/>
        </p:nvGrpSpPr>
        <p:grpSpPr bwMode="auto">
          <a:xfrm>
            <a:off x="3328698" y="2074608"/>
            <a:ext cx="1449388" cy="1438275"/>
            <a:chOff x="4635611" y="2671967"/>
            <a:chExt cx="1849011" cy="1650890"/>
          </a:xfrm>
        </p:grpSpPr>
        <p:sp>
          <p:nvSpPr>
            <p:cNvPr id="118" name="Rounded Rectangle 117"/>
            <p:cNvSpPr>
              <a:spLocks noChangeArrowheads="1"/>
            </p:cNvSpPr>
            <p:nvPr/>
          </p:nvSpPr>
          <p:spPr bwMode="auto">
            <a:xfrm>
              <a:off x="4635611" y="2671967"/>
              <a:ext cx="1849011" cy="1650890"/>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19" name="Oval 118"/>
            <p:cNvSpPr/>
            <p:nvPr/>
          </p:nvSpPr>
          <p:spPr>
            <a:xfrm>
              <a:off x="5028500" y="2976271"/>
              <a:ext cx="1063232" cy="106232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6" name="Group 26"/>
            <p:cNvGrpSpPr>
              <a:grpSpLocks/>
            </p:cNvGrpSpPr>
            <p:nvPr/>
          </p:nvGrpSpPr>
          <p:grpSpPr bwMode="auto">
            <a:xfrm>
              <a:off x="4744589" y="3015607"/>
              <a:ext cx="1631052" cy="1141272"/>
              <a:chOff x="4772023" y="3005438"/>
              <a:chExt cx="1631052" cy="1141272"/>
            </a:xfrm>
          </p:grpSpPr>
          <p:sp>
            <p:nvSpPr>
              <p:cNvPr id="122" name="Rounded Rectangle 121"/>
              <p:cNvSpPr/>
              <p:nvPr/>
            </p:nvSpPr>
            <p:spPr>
              <a:xfrm>
                <a:off x="4772406" y="3006190"/>
                <a:ext cx="783754" cy="53389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23" name="Rounded Rectangle 122"/>
              <p:cNvSpPr/>
              <p:nvPr/>
            </p:nvSpPr>
            <p:spPr>
              <a:xfrm>
                <a:off x="5618941" y="3006190"/>
                <a:ext cx="783754" cy="53389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124" name="Rounded Rectangle 123"/>
              <p:cNvSpPr/>
              <p:nvPr/>
            </p:nvSpPr>
            <p:spPr>
              <a:xfrm>
                <a:off x="5195674" y="3612973"/>
                <a:ext cx="783753" cy="5338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C</a:t>
                </a:r>
              </a:p>
            </p:txBody>
          </p:sp>
        </p:grpSp>
        <p:sp>
          <p:nvSpPr>
            <p:cNvPr id="121" name="TextBox 120"/>
            <p:cNvSpPr txBox="1"/>
            <p:nvPr/>
          </p:nvSpPr>
          <p:spPr>
            <a:xfrm>
              <a:off x="4635611" y="2701122"/>
              <a:ext cx="1849011" cy="282438"/>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Asia Pacific (Tokyo)</a:t>
              </a:r>
            </a:p>
          </p:txBody>
        </p:sp>
      </p:grpSp>
      <p:sp>
        <p:nvSpPr>
          <p:cNvPr id="143" name="Rounded Rectangle 142"/>
          <p:cNvSpPr>
            <a:spLocks noChangeArrowheads="1"/>
          </p:cNvSpPr>
          <p:nvPr/>
        </p:nvSpPr>
        <p:spPr bwMode="auto">
          <a:xfrm>
            <a:off x="7695520" y="2073899"/>
            <a:ext cx="1371600" cy="1439863"/>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44" name="Oval 143"/>
          <p:cNvSpPr/>
          <p:nvPr/>
        </p:nvSpPr>
        <p:spPr bwMode="auto">
          <a:xfrm>
            <a:off x="7962717" y="2480550"/>
            <a:ext cx="830045" cy="927100"/>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47" name="Rounded Rectangle 146"/>
          <p:cNvSpPr/>
          <p:nvPr/>
        </p:nvSpPr>
        <p:spPr bwMode="auto">
          <a:xfrm>
            <a:off x="7739183" y="2712325"/>
            <a:ext cx="612232" cy="46513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46" name="TextBox 145"/>
          <p:cNvSpPr txBox="1"/>
          <p:nvPr/>
        </p:nvSpPr>
        <p:spPr bwMode="auto">
          <a:xfrm>
            <a:off x="7603220" y="2133602"/>
            <a:ext cx="1627713" cy="246062"/>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China (Beijing)</a:t>
            </a:r>
          </a:p>
        </p:txBody>
      </p:sp>
      <p:sp>
        <p:nvSpPr>
          <p:cNvPr id="110" name="Rounded Rectangle 109"/>
          <p:cNvSpPr/>
          <p:nvPr/>
        </p:nvSpPr>
        <p:spPr bwMode="auto">
          <a:xfrm>
            <a:off x="8466640" y="2708952"/>
            <a:ext cx="612232" cy="465136"/>
          </a:xfrm>
          <a:prstGeom prst="roundRect">
            <a:avLst/>
          </a:prstGeom>
          <a:solidFill>
            <a:srgbClr val="FFFFFF">
              <a:alpha val="89804"/>
            </a:srgbClr>
          </a:solidFill>
          <a:ln w="19050">
            <a:solidFill>
              <a:schemeClr val="tx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133" name="TextBox 132"/>
          <p:cNvSpPr txBox="1"/>
          <p:nvPr/>
        </p:nvSpPr>
        <p:spPr bwMode="auto">
          <a:xfrm>
            <a:off x="8236242" y="3129817"/>
            <a:ext cx="1058940" cy="215444"/>
          </a:xfrm>
          <a:prstGeom prst="rect">
            <a:avLst/>
          </a:prstGeom>
          <a:noFill/>
        </p:spPr>
        <p:txBody>
          <a:bodyPr wrap="square">
            <a:spAutoFit/>
          </a:bodyPr>
          <a:lstStyle/>
          <a:p>
            <a:pPr algn="ctr">
              <a:defRPr/>
            </a:pPr>
            <a:r>
              <a:rPr lang="en-US" sz="800" b="1" dirty="0">
                <a:solidFill>
                  <a:srgbClr val="474746">
                    <a:lumMod val="50000"/>
                  </a:srgbClr>
                </a:solidFill>
                <a:latin typeface="Arial"/>
                <a:cs typeface="Arial"/>
              </a:rPr>
              <a:t>Coming</a:t>
            </a:r>
            <a:r>
              <a:rPr lang="en-US" sz="800" b="1" dirty="0">
                <a:solidFill>
                  <a:srgbClr val="FF6600"/>
                </a:solidFill>
                <a:latin typeface="Arial"/>
                <a:cs typeface="Arial"/>
              </a:rPr>
              <a:t> </a:t>
            </a:r>
            <a:r>
              <a:rPr lang="en-US" sz="800" b="1" dirty="0">
                <a:solidFill>
                  <a:srgbClr val="232323"/>
                </a:solidFill>
                <a:latin typeface="Arial"/>
                <a:cs typeface="Arial"/>
              </a:rPr>
              <a:t>Soon</a:t>
            </a:r>
          </a:p>
        </p:txBody>
      </p:sp>
      <p:sp>
        <p:nvSpPr>
          <p:cNvPr id="135" name="Rounded Rectangle 134"/>
          <p:cNvSpPr/>
          <p:nvPr/>
        </p:nvSpPr>
        <p:spPr bwMode="auto">
          <a:xfrm>
            <a:off x="490646" y="2629673"/>
            <a:ext cx="676275" cy="35422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E</a:t>
            </a:r>
          </a:p>
        </p:txBody>
      </p:sp>
      <p:sp>
        <p:nvSpPr>
          <p:cNvPr id="136" name="Rounded Rectangle 135"/>
          <p:cNvSpPr/>
          <p:nvPr/>
        </p:nvSpPr>
        <p:spPr bwMode="auto">
          <a:xfrm>
            <a:off x="1744926" y="2373482"/>
            <a:ext cx="614363" cy="46513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37" name="Rounded Rectangle 136"/>
          <p:cNvSpPr/>
          <p:nvPr/>
        </p:nvSpPr>
        <p:spPr bwMode="auto">
          <a:xfrm>
            <a:off x="2410088" y="2373482"/>
            <a:ext cx="614362" cy="46513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sp>
        <p:nvSpPr>
          <p:cNvPr id="138" name="Rounded Rectangle 137"/>
          <p:cNvSpPr/>
          <p:nvPr/>
        </p:nvSpPr>
        <p:spPr bwMode="auto">
          <a:xfrm>
            <a:off x="2076713" y="2902121"/>
            <a:ext cx="615950" cy="465137"/>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C</a:t>
            </a:r>
          </a:p>
        </p:txBody>
      </p:sp>
      <p:sp>
        <p:nvSpPr>
          <p:cNvPr id="153" name="Rounded Rectangle 152"/>
          <p:cNvSpPr>
            <a:spLocks noChangeArrowheads="1"/>
          </p:cNvSpPr>
          <p:nvPr/>
        </p:nvSpPr>
        <p:spPr bwMode="auto">
          <a:xfrm>
            <a:off x="6267704" y="2076397"/>
            <a:ext cx="1371600" cy="1444752"/>
          </a:xfrm>
          <a:prstGeom prst="roundRect">
            <a:avLst>
              <a:gd name="adj" fmla="val 16667"/>
            </a:avLst>
          </a:prstGeom>
          <a:solidFill>
            <a:schemeClr val="bg1"/>
          </a:solidFill>
          <a:ln w="19050">
            <a:solidFill>
              <a:srgbClr val="F29826"/>
            </a:solidFill>
            <a:round/>
            <a:headEnd/>
            <a:tailEnd/>
          </a:ln>
          <a:effectLst>
            <a:outerShdw blurRad="40000" dist="23000" dir="5400000" rotWithShape="0">
              <a:srgbClr val="000000">
                <a:alpha val="34999"/>
              </a:srgbClr>
            </a:outerShdw>
          </a:effectLst>
        </p:spPr>
        <p:txBody>
          <a:bodyPr anchor="ctr"/>
          <a:lstStyle/>
          <a:p>
            <a:pPr algn="ctr">
              <a:defRPr/>
            </a:pPr>
            <a:endParaRPr lang="en-US" dirty="0">
              <a:solidFill>
                <a:prstClr val="white"/>
              </a:solidFill>
              <a:latin typeface="Arial" pitchFamily="34" charset="0"/>
              <a:cs typeface="Arial" pitchFamily="34" charset="0"/>
            </a:endParaRPr>
          </a:p>
        </p:txBody>
      </p:sp>
      <p:sp>
        <p:nvSpPr>
          <p:cNvPr id="154" name="Oval 153"/>
          <p:cNvSpPr/>
          <p:nvPr/>
        </p:nvSpPr>
        <p:spPr bwMode="auto">
          <a:xfrm>
            <a:off x="6537623" y="2484531"/>
            <a:ext cx="830772" cy="900846"/>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grpSp>
        <p:nvGrpSpPr>
          <p:cNvPr id="17" name="Group 65"/>
          <p:cNvGrpSpPr>
            <a:grpSpLocks/>
          </p:cNvGrpSpPr>
          <p:nvPr/>
        </p:nvGrpSpPr>
        <p:grpSpPr bwMode="auto">
          <a:xfrm>
            <a:off x="6316085" y="2708586"/>
            <a:ext cx="1273849" cy="452740"/>
            <a:chOff x="4772405" y="3334470"/>
            <a:chExt cx="1630287" cy="533886"/>
          </a:xfrm>
        </p:grpSpPr>
        <p:sp>
          <p:nvSpPr>
            <p:cNvPr id="157" name="Rounded Rectangle 156"/>
            <p:cNvSpPr/>
            <p:nvPr/>
          </p:nvSpPr>
          <p:spPr>
            <a:xfrm>
              <a:off x="4772405" y="3334470"/>
              <a:ext cx="783753" cy="533886"/>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A</a:t>
              </a:r>
            </a:p>
          </p:txBody>
        </p:sp>
        <p:sp>
          <p:nvSpPr>
            <p:cNvPr id="158" name="Rounded Rectangle 157"/>
            <p:cNvSpPr/>
            <p:nvPr/>
          </p:nvSpPr>
          <p:spPr>
            <a:xfrm>
              <a:off x="5618939" y="3334471"/>
              <a:ext cx="783753" cy="533885"/>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rgbClr val="474746">
                      <a:lumMod val="75000"/>
                      <a:lumOff val="25000"/>
                    </a:srgbClr>
                  </a:solidFill>
                  <a:latin typeface="Arial" pitchFamily="34" charset="0"/>
                  <a:cs typeface="Arial" pitchFamily="34" charset="0"/>
                </a:rPr>
                <a:t>AZ - B</a:t>
              </a:r>
            </a:p>
          </p:txBody>
        </p:sp>
      </p:grpSp>
      <p:sp>
        <p:nvSpPr>
          <p:cNvPr id="156" name="TextBox 155"/>
          <p:cNvSpPr txBox="1"/>
          <p:nvPr/>
        </p:nvSpPr>
        <p:spPr bwMode="auto">
          <a:xfrm>
            <a:off x="6312013" y="2031587"/>
            <a:ext cx="1314993" cy="400110"/>
          </a:xfrm>
          <a:prstGeom prst="rect">
            <a:avLst/>
          </a:prstGeom>
          <a:noFill/>
        </p:spPr>
        <p:txBody>
          <a:bodyPr>
            <a:spAutoFit/>
          </a:bodyPr>
          <a:lstStyle/>
          <a:p>
            <a:pPr algn="ctr">
              <a:defRPr/>
            </a:pPr>
            <a:r>
              <a:rPr lang="en-US" sz="1000" b="1" dirty="0">
                <a:solidFill>
                  <a:srgbClr val="474746">
                    <a:lumMod val="75000"/>
                    <a:lumOff val="25000"/>
                  </a:srgbClr>
                </a:solidFill>
                <a:latin typeface="Arial"/>
                <a:cs typeface="Arial"/>
              </a:rPr>
              <a:t>South America (Sao Paulo)</a:t>
            </a:r>
          </a:p>
        </p:txBody>
      </p:sp>
    </p:spTree>
    <p:extLst>
      <p:ext uri="{BB962C8B-B14F-4D97-AF65-F5344CB8AC3E}">
        <p14:creationId xmlns:p14="http://schemas.microsoft.com/office/powerpoint/2010/main" val="458530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00"/>
              </a:spcBef>
            </a:pPr>
            <a:r>
              <a:rPr lang="en-US" dirty="0">
                <a:solidFill>
                  <a:srgbClr val="404040"/>
                </a:solidFill>
                <a:latin typeface="Arial" charset="0"/>
                <a:cs typeface="Arial" charset="0"/>
              </a:rPr>
              <a:t>Achieving High Availability Using Multi-AZ</a:t>
            </a:r>
          </a:p>
        </p:txBody>
      </p:sp>
      <p:sp>
        <p:nvSpPr>
          <p:cNvPr id="4"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grpSp>
        <p:nvGrpSpPr>
          <p:cNvPr id="3" name="Group 2"/>
          <p:cNvGrpSpPr/>
          <p:nvPr/>
        </p:nvGrpSpPr>
        <p:grpSpPr>
          <a:xfrm>
            <a:off x="1992467" y="1706362"/>
            <a:ext cx="4663687" cy="3613933"/>
            <a:chOff x="2069101" y="673920"/>
            <a:chExt cx="5134434" cy="3978720"/>
          </a:xfrm>
        </p:grpSpPr>
        <p:sp>
          <p:nvSpPr>
            <p:cNvPr id="133" name="Round Diagonal Corner Rectangle 132"/>
            <p:cNvSpPr/>
            <p:nvPr>
              <p:custDataLst>
                <p:tags r:id="rId1"/>
              </p:custDataLst>
            </p:nvPr>
          </p:nvSpPr>
          <p:spPr>
            <a:xfrm>
              <a:off x="2069101" y="673920"/>
              <a:ext cx="5134434" cy="3978720"/>
            </a:xfrm>
            <a:prstGeom prst="round2DiagRect">
              <a:avLst>
                <a:gd name="adj1" fmla="val 9334"/>
                <a:gd name="adj2" fmla="val 15248"/>
              </a:avLst>
            </a:prstGeom>
            <a:solidFill>
              <a:srgbClr val="FAA63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600" dirty="0">
                <a:solidFill>
                  <a:srgbClr val="414042"/>
                </a:solidFill>
                <a:latin typeface="Arial"/>
                <a:cs typeface="Chalkduster"/>
              </a:endParaRPr>
            </a:p>
          </p:txBody>
        </p:sp>
        <p:sp>
          <p:nvSpPr>
            <p:cNvPr id="135" name="Rounded Rectangle 134"/>
            <p:cNvSpPr/>
            <p:nvPr/>
          </p:nvSpPr>
          <p:spPr>
            <a:xfrm>
              <a:off x="2431203" y="895079"/>
              <a:ext cx="4411004" cy="3563162"/>
            </a:xfrm>
            <a:prstGeom prst="roundRect">
              <a:avLst/>
            </a:prstGeom>
          </p:spPr>
          <p:style>
            <a:lnRef idx="2">
              <a:schemeClr val="accent6"/>
            </a:lnRef>
            <a:fillRef idx="1">
              <a:schemeClr val="lt1"/>
            </a:fillRef>
            <a:effectRef idx="0">
              <a:schemeClr val="accent6"/>
            </a:effectRef>
            <a:fontRef idx="minor">
              <a:schemeClr val="dk1"/>
            </a:fontRef>
          </p:style>
          <p:txBody>
            <a:bodyPr anchorCtr="1"/>
            <a:lstStyle/>
            <a:p>
              <a:pPr algn="ctr">
                <a:defRPr/>
              </a:pPr>
              <a:r>
                <a:rPr lang="en-US" sz="2400" b="1" dirty="0">
                  <a:solidFill>
                    <a:srgbClr val="474746"/>
                  </a:solidFill>
                  <a:latin typeface="Arial" pitchFamily="34" charset="0"/>
                  <a:cs typeface="Arial" pitchFamily="34" charset="0"/>
                </a:rPr>
                <a:t>  </a:t>
              </a:r>
            </a:p>
          </p:txBody>
        </p:sp>
        <p:sp>
          <p:nvSpPr>
            <p:cNvPr id="136" name="Oval 135"/>
            <p:cNvSpPr/>
            <p:nvPr/>
          </p:nvSpPr>
          <p:spPr>
            <a:xfrm>
              <a:off x="3324844" y="1515093"/>
              <a:ext cx="2643187" cy="273208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prstClr val="white"/>
                </a:solidFill>
                <a:latin typeface="Arial" pitchFamily="34" charset="0"/>
                <a:cs typeface="Arial" pitchFamily="34" charset="0"/>
              </a:endParaRPr>
            </a:p>
          </p:txBody>
        </p:sp>
        <p:grpSp>
          <p:nvGrpSpPr>
            <p:cNvPr id="5" name="Group 2"/>
            <p:cNvGrpSpPr>
              <a:grpSpLocks/>
            </p:cNvGrpSpPr>
            <p:nvPr/>
          </p:nvGrpSpPr>
          <p:grpSpPr bwMode="auto">
            <a:xfrm>
              <a:off x="2648569" y="1267444"/>
              <a:ext cx="1743075" cy="1171918"/>
              <a:chOff x="2801188" y="2223835"/>
              <a:chExt cx="1743275" cy="1172370"/>
            </a:xfrm>
          </p:grpSpPr>
          <p:sp>
            <p:nvSpPr>
              <p:cNvPr id="138" name="Rounded Rectangle 137"/>
              <p:cNvSpPr/>
              <p:nvPr/>
            </p:nvSpPr>
            <p:spPr>
              <a:xfrm>
                <a:off x="2855169" y="2589101"/>
                <a:ext cx="1689294" cy="795644"/>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474746"/>
                  </a:solidFill>
                  <a:latin typeface="Arial"/>
                  <a:cs typeface="Arial"/>
                </a:endParaRPr>
              </a:p>
            </p:txBody>
          </p:sp>
          <p:pic>
            <p:nvPicPr>
              <p:cNvPr id="139" name="Picture 21" descr="Traditional-Servers.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801188" y="2223835"/>
                <a:ext cx="612572" cy="731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0" name="TextBox 32"/>
              <p:cNvSpPr txBox="1">
                <a:spLocks noChangeArrowheads="1"/>
              </p:cNvSpPr>
              <p:nvPr/>
            </p:nvSpPr>
            <p:spPr bwMode="auto">
              <a:xfrm>
                <a:off x="2987125" y="2752155"/>
                <a:ext cx="1557338" cy="64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solidFill>
                      <a:srgbClr val="414042"/>
                    </a:solidFill>
                    <a:latin typeface="Arial" charset="0"/>
                    <a:cs typeface="Verdana" charset="0"/>
                  </a:rPr>
                  <a:t>Availability Zone - A</a:t>
                </a:r>
              </a:p>
            </p:txBody>
          </p:sp>
        </p:grpSp>
        <p:grpSp>
          <p:nvGrpSpPr>
            <p:cNvPr id="6" name="Group 1"/>
            <p:cNvGrpSpPr>
              <a:grpSpLocks/>
            </p:cNvGrpSpPr>
            <p:nvPr/>
          </p:nvGrpSpPr>
          <p:grpSpPr bwMode="auto">
            <a:xfrm>
              <a:off x="4970270" y="1697656"/>
              <a:ext cx="1768997" cy="1171918"/>
              <a:chOff x="5176868" y="2223835"/>
              <a:chExt cx="1769199" cy="1172369"/>
            </a:xfrm>
          </p:grpSpPr>
          <p:sp>
            <p:nvSpPr>
              <p:cNvPr id="151" name="Rounded Rectangle 150"/>
              <p:cNvSpPr/>
              <p:nvPr/>
            </p:nvSpPr>
            <p:spPr>
              <a:xfrm>
                <a:off x="5243810" y="2589101"/>
                <a:ext cx="1689294" cy="795644"/>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474746"/>
                  </a:solidFill>
                  <a:latin typeface="Arial"/>
                  <a:cs typeface="Arial"/>
                </a:endParaRPr>
              </a:p>
            </p:txBody>
          </p:sp>
          <p:pic>
            <p:nvPicPr>
              <p:cNvPr id="152" name="Picture 24" descr="Traditional-Servers.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176868" y="2223835"/>
                <a:ext cx="612572" cy="731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 name="TextBox 32"/>
              <p:cNvSpPr txBox="1">
                <a:spLocks noChangeArrowheads="1"/>
              </p:cNvSpPr>
              <p:nvPr/>
            </p:nvSpPr>
            <p:spPr bwMode="auto">
              <a:xfrm>
                <a:off x="5388729" y="2752155"/>
                <a:ext cx="1557338" cy="6440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solidFill>
                      <a:srgbClr val="414042"/>
                    </a:solidFill>
                    <a:latin typeface="Arial" charset="0"/>
                    <a:cs typeface="Verdana" charset="0"/>
                  </a:rPr>
                  <a:t>Availability Zone - B</a:t>
                </a:r>
              </a:p>
            </p:txBody>
          </p:sp>
        </p:grpSp>
        <p:grpSp>
          <p:nvGrpSpPr>
            <p:cNvPr id="7" name="Group 3"/>
            <p:cNvGrpSpPr>
              <a:grpSpLocks/>
            </p:cNvGrpSpPr>
            <p:nvPr/>
          </p:nvGrpSpPr>
          <p:grpSpPr bwMode="auto">
            <a:xfrm>
              <a:off x="3712194" y="2954956"/>
              <a:ext cx="1743075" cy="1171918"/>
              <a:chOff x="4020388" y="3910395"/>
              <a:chExt cx="1743275" cy="1172369"/>
            </a:xfrm>
          </p:grpSpPr>
          <p:sp>
            <p:nvSpPr>
              <p:cNvPr id="155" name="Rounded Rectangle 154"/>
              <p:cNvSpPr/>
              <p:nvPr/>
            </p:nvSpPr>
            <p:spPr>
              <a:xfrm>
                <a:off x="4074369" y="4275661"/>
                <a:ext cx="1689294" cy="795644"/>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474746"/>
                  </a:solidFill>
                  <a:latin typeface="Arial"/>
                  <a:cs typeface="Arial"/>
                </a:endParaRPr>
              </a:p>
            </p:txBody>
          </p:sp>
          <p:pic>
            <p:nvPicPr>
              <p:cNvPr id="156" name="Picture 27" descr="Traditional-Servers.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20388" y="3910395"/>
                <a:ext cx="612572" cy="731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7" name="TextBox 32"/>
              <p:cNvSpPr txBox="1">
                <a:spLocks noChangeArrowheads="1"/>
              </p:cNvSpPr>
              <p:nvPr/>
            </p:nvSpPr>
            <p:spPr bwMode="auto">
              <a:xfrm>
                <a:off x="4206325" y="4438715"/>
                <a:ext cx="1557338" cy="6440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solidFill>
                      <a:srgbClr val="414042"/>
                    </a:solidFill>
                    <a:latin typeface="Arial" charset="0"/>
                    <a:cs typeface="Verdana" charset="0"/>
                  </a:rPr>
                  <a:t>Availability Zone - C</a:t>
                </a:r>
              </a:p>
            </p:txBody>
          </p:sp>
        </p:grpSp>
        <p:sp>
          <p:nvSpPr>
            <p:cNvPr id="158" name="TextBox 157"/>
            <p:cNvSpPr txBox="1"/>
            <p:nvPr/>
          </p:nvSpPr>
          <p:spPr>
            <a:xfrm>
              <a:off x="2704120" y="926077"/>
              <a:ext cx="3844925" cy="508265"/>
            </a:xfrm>
            <a:prstGeom prst="rect">
              <a:avLst/>
            </a:prstGeom>
            <a:noFill/>
          </p:spPr>
          <p:txBody>
            <a:bodyPr>
              <a:spAutoFit/>
            </a:bodyPr>
            <a:lstStyle/>
            <a:p>
              <a:pPr algn="ctr">
                <a:defRPr/>
              </a:pPr>
              <a:r>
                <a:rPr lang="en-US" sz="2400" b="1" dirty="0">
                  <a:solidFill>
                    <a:srgbClr val="474746">
                      <a:lumMod val="75000"/>
                      <a:lumOff val="25000"/>
                    </a:srgbClr>
                  </a:solidFill>
                  <a:latin typeface="Arial" pitchFamily="34" charset="0"/>
                  <a:cs typeface="Arial" pitchFamily="34" charset="0"/>
                </a:rPr>
                <a:t>Region</a:t>
              </a:r>
            </a:p>
          </p:txBody>
        </p:sp>
      </p:grpSp>
    </p:spTree>
    <p:extLst>
      <p:ext uri="{BB962C8B-B14F-4D97-AF65-F5344CB8AC3E}">
        <p14:creationId xmlns:p14="http://schemas.microsoft.com/office/powerpoint/2010/main" val="2271416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 Diagonal Corner Rectangle 40"/>
          <p:cNvSpPr/>
          <p:nvPr>
            <p:custDataLst>
              <p:tags r:id="rId1"/>
            </p:custDataLst>
          </p:nvPr>
        </p:nvSpPr>
        <p:spPr>
          <a:xfrm>
            <a:off x="83282" y="1637945"/>
            <a:ext cx="9008668" cy="3893082"/>
          </a:xfrm>
          <a:prstGeom prst="round2DiagRect">
            <a:avLst>
              <a:gd name="adj1" fmla="val 9334"/>
              <a:gd name="adj2" fmla="val 15248"/>
            </a:avLst>
          </a:prstGeom>
          <a:solidFill>
            <a:srgbClr val="FAA63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600" dirty="0">
              <a:solidFill>
                <a:srgbClr val="414042"/>
              </a:solidFill>
              <a:latin typeface="Arial"/>
              <a:cs typeface="Chalkduster"/>
            </a:endParaRPr>
          </a:p>
        </p:txBody>
      </p:sp>
      <p:sp>
        <p:nvSpPr>
          <p:cNvPr id="2" name="Title 1"/>
          <p:cNvSpPr>
            <a:spLocks noGrp="1"/>
          </p:cNvSpPr>
          <p:nvPr>
            <p:ph type="title"/>
          </p:nvPr>
        </p:nvSpPr>
        <p:spPr/>
        <p:txBody>
          <a:bodyPr/>
          <a:lstStyle/>
          <a:p>
            <a:pPr>
              <a:spcBef>
                <a:spcPts val="100"/>
              </a:spcBef>
            </a:pPr>
            <a:r>
              <a:rPr lang="en-US" dirty="0">
                <a:solidFill>
                  <a:srgbClr val="404040"/>
                </a:solidFill>
                <a:latin typeface="Arial" charset="0"/>
                <a:cs typeface="Arial" charset="0"/>
              </a:rPr>
              <a:t>Shared Security Responsibility—AWS</a:t>
            </a:r>
          </a:p>
        </p:txBody>
      </p:sp>
      <p:sp>
        <p:nvSpPr>
          <p:cNvPr id="22" name="TextBox 21"/>
          <p:cNvSpPr txBox="1"/>
          <p:nvPr/>
        </p:nvSpPr>
        <p:spPr bwMode="auto">
          <a:xfrm rot="16200000">
            <a:off x="379944" y="4394087"/>
            <a:ext cx="944725" cy="483950"/>
          </a:xfrm>
          <a:prstGeom prst="rect">
            <a:avLst/>
          </a:prstGeom>
          <a:noFill/>
        </p:spPr>
        <p:txBody>
          <a:bodyPr wrap="none" lIns="67744" tIns="33895" rIns="67744" bIns="33895">
            <a:spAutoFit/>
          </a:bodyPr>
          <a:lstStyle/>
          <a:p>
            <a:pPr>
              <a:defRPr/>
            </a:pPr>
            <a:r>
              <a:rPr lang="en-US" sz="2700" b="1" dirty="0">
                <a:solidFill>
                  <a:prstClr val="white">
                    <a:lumMod val="50000"/>
                  </a:prstClr>
                </a:solidFill>
                <a:latin typeface="Arial"/>
                <a:cs typeface="Arial"/>
              </a:rPr>
              <a:t>AWS</a:t>
            </a:r>
          </a:p>
        </p:txBody>
      </p:sp>
      <p:sp>
        <p:nvSpPr>
          <p:cNvPr id="23"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24" name="Rectangle 7"/>
          <p:cNvSpPr/>
          <p:nvPr/>
        </p:nvSpPr>
        <p:spPr bwMode="auto">
          <a:xfrm>
            <a:off x="1435051" y="3067931"/>
            <a:ext cx="2359024" cy="514350"/>
          </a:xfrm>
          <a:prstGeom prst="roundRect">
            <a:avLst/>
          </a:prstGeom>
          <a:solidFill>
            <a:srgbClr val="414042"/>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a:defRPr/>
            </a:pPr>
            <a:r>
              <a:rPr lang="en-US" altLang="ja-JP" sz="1200" b="1" dirty="0">
                <a:solidFill>
                  <a:srgbClr val="FFFFFF"/>
                </a:solidFill>
                <a:latin typeface="Arial" pitchFamily="34" charset="0"/>
                <a:ea typeface="Verdana" pitchFamily="34" charset="0"/>
                <a:cs typeface="Arial" pitchFamily="34" charset="0"/>
                <a:sym typeface="Times New Roman" pitchFamily="18" charset="0"/>
              </a:rPr>
              <a:t>Client-side Data Encryption &amp; Data Integrity Authentication</a:t>
            </a:r>
          </a:p>
        </p:txBody>
      </p:sp>
      <p:sp>
        <p:nvSpPr>
          <p:cNvPr id="25" name="Rectangle 7"/>
          <p:cNvSpPr/>
          <p:nvPr/>
        </p:nvSpPr>
        <p:spPr bwMode="auto">
          <a:xfrm>
            <a:off x="3970287" y="3067931"/>
            <a:ext cx="2035174" cy="514350"/>
          </a:xfrm>
          <a:prstGeom prst="roundRect">
            <a:avLst/>
          </a:prstGeom>
          <a:solidFill>
            <a:srgbClr val="414042"/>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a:defRPr/>
            </a:pPr>
            <a:r>
              <a:rPr lang="en-US" altLang="ja-JP" sz="1200" b="1" dirty="0">
                <a:solidFill>
                  <a:srgbClr val="FFFFFF"/>
                </a:solidFill>
                <a:latin typeface="Arial" pitchFamily="34" charset="0"/>
                <a:ea typeface="Verdana" pitchFamily="34" charset="0"/>
                <a:cs typeface="Arial" pitchFamily="34" charset="0"/>
                <a:sym typeface="Times New Roman" pitchFamily="18" charset="0"/>
              </a:rPr>
              <a:t>Server-side Encryption </a:t>
            </a:r>
          </a:p>
          <a:p>
            <a:pPr algn="ctr" defTabSz="338953">
              <a:defRPr/>
            </a:pPr>
            <a:r>
              <a:rPr lang="en-US" altLang="ja-JP" sz="1200" b="1" dirty="0">
                <a:solidFill>
                  <a:srgbClr val="FFFFFF"/>
                </a:solidFill>
                <a:latin typeface="Arial" pitchFamily="34" charset="0"/>
                <a:ea typeface="Verdana" pitchFamily="34" charset="0"/>
                <a:cs typeface="Arial" pitchFamily="34" charset="0"/>
                <a:sym typeface="Times New Roman" pitchFamily="18" charset="0"/>
              </a:rPr>
              <a:t>(File System and/or Data)</a:t>
            </a:r>
          </a:p>
        </p:txBody>
      </p:sp>
      <p:sp>
        <p:nvSpPr>
          <p:cNvPr id="26" name="Rectangle 7"/>
          <p:cNvSpPr/>
          <p:nvPr/>
        </p:nvSpPr>
        <p:spPr bwMode="auto">
          <a:xfrm>
            <a:off x="6157864" y="3075868"/>
            <a:ext cx="2333625" cy="514350"/>
          </a:xfrm>
          <a:prstGeom prst="roundRect">
            <a:avLst/>
          </a:prstGeom>
          <a:solidFill>
            <a:srgbClr val="414042"/>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a:defRPr/>
            </a:pPr>
            <a:r>
              <a:rPr lang="en-US" altLang="ja-JP" sz="1200" b="1" dirty="0">
                <a:solidFill>
                  <a:srgbClr val="FFFFFF"/>
                </a:solidFill>
                <a:latin typeface="Arial" pitchFamily="34" charset="0"/>
                <a:ea typeface="Verdana" pitchFamily="34" charset="0"/>
                <a:cs typeface="Arial" pitchFamily="34" charset="0"/>
                <a:sym typeface="Times New Roman" pitchFamily="18" charset="0"/>
              </a:rPr>
              <a:t>Network Traffic Protection</a:t>
            </a:r>
          </a:p>
          <a:p>
            <a:pPr algn="ctr" defTabSz="338953">
              <a:defRPr/>
            </a:pPr>
            <a:r>
              <a:rPr lang="en-US" altLang="ja-JP" sz="1200" b="1" dirty="0">
                <a:solidFill>
                  <a:srgbClr val="FFFFFF"/>
                </a:solidFill>
                <a:latin typeface="Arial" pitchFamily="34" charset="0"/>
                <a:ea typeface="Verdana" pitchFamily="34" charset="0"/>
                <a:cs typeface="Arial" pitchFamily="34" charset="0"/>
                <a:sym typeface="Times New Roman" pitchFamily="18" charset="0"/>
              </a:rPr>
              <a:t>(Encryption/Integrity/Identity)</a:t>
            </a:r>
          </a:p>
        </p:txBody>
      </p:sp>
      <p:sp>
        <p:nvSpPr>
          <p:cNvPr id="27" name="Rectangle 5"/>
          <p:cNvSpPr/>
          <p:nvPr/>
        </p:nvSpPr>
        <p:spPr bwMode="auto">
          <a:xfrm>
            <a:off x="1412827" y="2187845"/>
            <a:ext cx="7075487" cy="400721"/>
          </a:xfrm>
          <a:prstGeom prst="roundRect">
            <a:avLst/>
          </a:prstGeom>
          <a:solidFill>
            <a:srgbClr val="41404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67744" tIns="33895" rIns="67744" bIns="33895" anchor="ctr"/>
          <a:lstStyle/>
          <a:p>
            <a:pPr algn="ctr" defTabSz="338953">
              <a:defRPr/>
            </a:pPr>
            <a:r>
              <a:rPr lang="en-US" altLang="ja-JP" sz="2000" b="1" dirty="0">
                <a:solidFill>
                  <a:srgbClr val="FFFFFF"/>
                </a:solidFill>
                <a:latin typeface="Arial" pitchFamily="34" charset="0"/>
                <a:ea typeface="Tahoma" pitchFamily="34" charset="0"/>
                <a:cs typeface="Arial" pitchFamily="34" charset="0"/>
                <a:sym typeface="Times New Roman" pitchFamily="18" charset="0"/>
              </a:rPr>
              <a:t>Platform, Applications, Identity &amp; Access Management</a:t>
            </a:r>
          </a:p>
        </p:txBody>
      </p:sp>
      <p:sp>
        <p:nvSpPr>
          <p:cNvPr id="28" name="Rectangle 5"/>
          <p:cNvSpPr/>
          <p:nvPr/>
        </p:nvSpPr>
        <p:spPr bwMode="auto">
          <a:xfrm>
            <a:off x="1431876" y="2628411"/>
            <a:ext cx="7075487" cy="397340"/>
          </a:xfrm>
          <a:prstGeom prst="roundRect">
            <a:avLst/>
          </a:prstGeom>
          <a:solidFill>
            <a:srgbClr val="414042"/>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67744" tIns="33895" rIns="67744" bIns="33895" anchor="ctr"/>
          <a:lstStyle/>
          <a:p>
            <a:pPr algn="ctr" defTabSz="338953">
              <a:defRPr/>
            </a:pPr>
            <a:r>
              <a:rPr lang="en-US" altLang="ja-JP" sz="2000" b="1" dirty="0">
                <a:solidFill>
                  <a:srgbClr val="FFFFFF"/>
                </a:solidFill>
                <a:latin typeface="Arial" pitchFamily="34" charset="0"/>
                <a:ea typeface="Verdana" pitchFamily="34" charset="0"/>
                <a:cs typeface="Arial" pitchFamily="34" charset="0"/>
                <a:sym typeface="Times New Roman" pitchFamily="18" charset="0"/>
              </a:rPr>
              <a:t>Operating System, Network &amp; Firewall Configuration</a:t>
            </a:r>
          </a:p>
        </p:txBody>
      </p:sp>
      <p:sp>
        <p:nvSpPr>
          <p:cNvPr id="29" name="Rectangle 5"/>
          <p:cNvSpPr/>
          <p:nvPr/>
        </p:nvSpPr>
        <p:spPr bwMode="auto">
          <a:xfrm>
            <a:off x="1412827" y="1776919"/>
            <a:ext cx="7075487" cy="374447"/>
          </a:xfrm>
          <a:prstGeom prst="roundRect">
            <a:avLst/>
          </a:prstGeom>
          <a:solidFill>
            <a:srgbClr val="41404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67744" tIns="33895" rIns="67744" bIns="33895" anchor="ctr"/>
          <a:lstStyle/>
          <a:p>
            <a:pPr algn="ctr" defTabSz="338953">
              <a:defRPr/>
            </a:pPr>
            <a:r>
              <a:rPr lang="en-US" altLang="ja-JP" sz="2000" b="1" dirty="0">
                <a:solidFill>
                  <a:srgbClr val="FFFFFF"/>
                </a:solidFill>
                <a:latin typeface="Arial" pitchFamily="34" charset="0"/>
                <a:ea typeface="Verdana" pitchFamily="34" charset="0"/>
                <a:cs typeface="Arial" pitchFamily="34" charset="0"/>
                <a:sym typeface="Times New Roman" pitchFamily="18" charset="0"/>
              </a:rPr>
              <a:t>Customer Data</a:t>
            </a:r>
          </a:p>
        </p:txBody>
      </p:sp>
      <p:sp>
        <p:nvSpPr>
          <p:cNvPr id="30" name="TextBox 29"/>
          <p:cNvSpPr txBox="1"/>
          <p:nvPr/>
        </p:nvSpPr>
        <p:spPr bwMode="auto">
          <a:xfrm rot="16200000">
            <a:off x="-47434" y="2387211"/>
            <a:ext cx="1765300" cy="484187"/>
          </a:xfrm>
          <a:prstGeom prst="rect">
            <a:avLst/>
          </a:prstGeom>
          <a:noFill/>
        </p:spPr>
        <p:txBody>
          <a:bodyPr wrap="none" lIns="67744" tIns="33895" rIns="67744" bIns="33895">
            <a:spAutoFit/>
          </a:bodyPr>
          <a:lstStyle/>
          <a:p>
            <a:pPr>
              <a:defRPr/>
            </a:pPr>
            <a:r>
              <a:rPr lang="en-US" sz="2700" b="1" dirty="0">
                <a:solidFill>
                  <a:prstClr val="white">
                    <a:lumMod val="50000"/>
                  </a:prstClr>
                </a:solidFill>
                <a:latin typeface="Arial"/>
                <a:cs typeface="Arial"/>
              </a:rPr>
              <a:t>Customer</a:t>
            </a:r>
          </a:p>
        </p:txBody>
      </p:sp>
      <p:grpSp>
        <p:nvGrpSpPr>
          <p:cNvPr id="3" name="Group 30"/>
          <p:cNvGrpSpPr/>
          <p:nvPr/>
        </p:nvGrpSpPr>
        <p:grpSpPr>
          <a:xfrm>
            <a:off x="1410077" y="3703127"/>
            <a:ext cx="7100642" cy="1753303"/>
            <a:chOff x="1404938" y="956675"/>
            <a:chExt cx="7080251" cy="2384524"/>
          </a:xfrm>
        </p:grpSpPr>
        <p:sp>
          <p:nvSpPr>
            <p:cNvPr id="32" name="Rectangle 5"/>
            <p:cNvSpPr/>
            <p:nvPr/>
          </p:nvSpPr>
          <p:spPr bwMode="auto">
            <a:xfrm>
              <a:off x="1404938" y="963722"/>
              <a:ext cx="7077075" cy="1119187"/>
            </a:xfrm>
            <a:prstGeom prst="roundRect">
              <a:avLst/>
            </a:prstGeom>
            <a:solidFill>
              <a:srgbClr val="FAA634"/>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a:defRPr/>
              </a:pPr>
              <a:endParaRPr lang="en-US" altLang="ja-JP" dirty="0">
                <a:solidFill>
                  <a:prstClr val="black"/>
                </a:solidFill>
                <a:latin typeface="Arial" pitchFamily="34" charset="0"/>
                <a:ea typeface="Verdana" pitchFamily="34" charset="0"/>
                <a:cs typeface="Arial" pitchFamily="34" charset="0"/>
                <a:sym typeface="Times New Roman" pitchFamily="18" charset="0"/>
              </a:endParaRPr>
            </a:p>
          </p:txBody>
        </p:sp>
        <p:sp>
          <p:nvSpPr>
            <p:cNvPr id="33" name="TextBox 21"/>
            <p:cNvSpPr>
              <a:spLocks noChangeArrowheads="1"/>
            </p:cNvSpPr>
            <p:nvPr/>
          </p:nvSpPr>
          <p:spPr bwMode="auto">
            <a:xfrm>
              <a:off x="1430467" y="956675"/>
              <a:ext cx="4173840" cy="566111"/>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67744" tIns="33895" rIns="67744" bIns="33895">
              <a:spAutoFit/>
            </a:bodyPr>
            <a:lstStyle/>
            <a:p>
              <a:pPr defTabSz="338138"/>
              <a:r>
                <a:rPr lang="en-US" sz="2000" b="1" dirty="0">
                  <a:solidFill>
                    <a:prstClr val="white"/>
                  </a:solidFill>
                  <a:latin typeface="Arial" charset="0"/>
                  <a:cs typeface="Verdana" charset="0"/>
                </a:rPr>
                <a:t>Foundation Services</a:t>
              </a:r>
            </a:p>
          </p:txBody>
        </p:sp>
        <p:sp>
          <p:nvSpPr>
            <p:cNvPr id="34" name="Rectangle 7"/>
            <p:cNvSpPr/>
            <p:nvPr/>
          </p:nvSpPr>
          <p:spPr bwMode="auto">
            <a:xfrm>
              <a:off x="1533525" y="1416160"/>
              <a:ext cx="1617663" cy="582613"/>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Compute</a:t>
              </a:r>
            </a:p>
          </p:txBody>
        </p:sp>
        <p:sp>
          <p:nvSpPr>
            <p:cNvPr id="35" name="Rounded Rectangle 34"/>
            <p:cNvSpPr/>
            <p:nvPr/>
          </p:nvSpPr>
          <p:spPr bwMode="auto">
            <a:xfrm>
              <a:off x="3279774" y="1408222"/>
              <a:ext cx="1685925" cy="584200"/>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Storage</a:t>
              </a:r>
            </a:p>
          </p:txBody>
        </p:sp>
        <p:sp>
          <p:nvSpPr>
            <p:cNvPr id="36" name="Rectangle 7"/>
            <p:cNvSpPr/>
            <p:nvPr/>
          </p:nvSpPr>
          <p:spPr bwMode="auto">
            <a:xfrm>
              <a:off x="5078413" y="1416160"/>
              <a:ext cx="1647825" cy="582613"/>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Database</a:t>
              </a:r>
            </a:p>
          </p:txBody>
        </p:sp>
        <p:sp>
          <p:nvSpPr>
            <p:cNvPr id="37" name="Rectangle 7"/>
            <p:cNvSpPr/>
            <p:nvPr/>
          </p:nvSpPr>
          <p:spPr bwMode="auto">
            <a:xfrm>
              <a:off x="6827838" y="1416160"/>
              <a:ext cx="1544637" cy="576263"/>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Network</a:t>
              </a:r>
            </a:p>
          </p:txBody>
        </p:sp>
        <p:sp>
          <p:nvSpPr>
            <p:cNvPr id="38" name="Rectangle 5"/>
            <p:cNvSpPr/>
            <p:nvPr/>
          </p:nvSpPr>
          <p:spPr bwMode="auto">
            <a:xfrm>
              <a:off x="1404938" y="2173397"/>
              <a:ext cx="7080251" cy="1103312"/>
            </a:xfrm>
            <a:prstGeom prst="roundRect">
              <a:avLst/>
            </a:prstGeom>
            <a:solidFill>
              <a:srgbClr val="FAA634"/>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a:defRPr/>
              </a:pPr>
              <a:endParaRPr lang="en-US" altLang="ja-JP" dirty="0">
                <a:solidFill>
                  <a:prstClr val="black"/>
                </a:solidFill>
                <a:latin typeface="Arial" pitchFamily="34" charset="0"/>
                <a:ea typeface="Verdana" pitchFamily="34" charset="0"/>
                <a:cs typeface="Arial" pitchFamily="34" charset="0"/>
                <a:sym typeface="Times New Roman" pitchFamily="18" charset="0"/>
              </a:endParaRPr>
            </a:p>
          </p:txBody>
        </p:sp>
        <p:sp>
          <p:nvSpPr>
            <p:cNvPr id="39" name="TextBox 30"/>
            <p:cNvSpPr>
              <a:spLocks noChangeArrowheads="1"/>
            </p:cNvSpPr>
            <p:nvPr/>
          </p:nvSpPr>
          <p:spPr bwMode="auto">
            <a:xfrm>
              <a:off x="1430476" y="2311976"/>
              <a:ext cx="2603480" cy="1029223"/>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67744" tIns="33895" rIns="67744" bIns="33895">
              <a:spAutoFit/>
            </a:bodyPr>
            <a:lstStyle/>
            <a:p>
              <a:pPr defTabSz="338138"/>
              <a:r>
                <a:rPr lang="en-US" sz="2000" b="1" dirty="0">
                  <a:solidFill>
                    <a:prstClr val="white"/>
                  </a:solidFill>
                  <a:latin typeface="Arial" charset="0"/>
                  <a:cs typeface="Verdana" charset="0"/>
                </a:rPr>
                <a:t>AWS Global Infrastructure</a:t>
              </a:r>
            </a:p>
          </p:txBody>
        </p:sp>
        <p:sp>
          <p:nvSpPr>
            <p:cNvPr id="40" name="Rectangle 7"/>
            <p:cNvSpPr/>
            <p:nvPr/>
          </p:nvSpPr>
          <p:spPr bwMode="auto">
            <a:xfrm>
              <a:off x="3751263" y="2773472"/>
              <a:ext cx="2363787" cy="420687"/>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Regions</a:t>
              </a:r>
            </a:p>
          </p:txBody>
        </p:sp>
        <p:sp>
          <p:nvSpPr>
            <p:cNvPr id="42" name="Rectangle 7"/>
            <p:cNvSpPr/>
            <p:nvPr/>
          </p:nvSpPr>
          <p:spPr bwMode="auto">
            <a:xfrm>
              <a:off x="3751263" y="2230547"/>
              <a:ext cx="2363787" cy="441325"/>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Availability Zones</a:t>
              </a:r>
            </a:p>
          </p:txBody>
        </p:sp>
        <p:sp>
          <p:nvSpPr>
            <p:cNvPr id="43" name="Rectangle 7"/>
            <p:cNvSpPr/>
            <p:nvPr/>
          </p:nvSpPr>
          <p:spPr bwMode="auto">
            <a:xfrm>
              <a:off x="6405563" y="2267059"/>
              <a:ext cx="1960563" cy="930275"/>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a:defRPr/>
              </a:pPr>
              <a:r>
                <a:rPr lang="en-US" altLang="ja-JP" sz="2000" b="1" dirty="0">
                  <a:solidFill>
                    <a:srgbClr val="414042"/>
                  </a:solidFill>
                  <a:latin typeface="Arial" pitchFamily="34" charset="0"/>
                  <a:ea typeface="Verdana" pitchFamily="34" charset="0"/>
                  <a:cs typeface="Arial" pitchFamily="34" charset="0"/>
                  <a:sym typeface="Times New Roman" pitchFamily="18" charset="0"/>
                </a:rPr>
                <a:t>Edge Locations</a:t>
              </a:r>
            </a:p>
          </p:txBody>
        </p:sp>
      </p:grpSp>
    </p:spTree>
    <p:extLst>
      <p:ext uri="{BB962C8B-B14F-4D97-AF65-F5344CB8AC3E}">
        <p14:creationId xmlns:p14="http://schemas.microsoft.com/office/powerpoint/2010/main" val="3368495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04040"/>
                </a:solidFill>
                <a:latin typeface="Arial" charset="0"/>
                <a:cs typeface="Arial" charset="0"/>
              </a:rPr>
              <a:t>Physical Security</a:t>
            </a:r>
            <a:endParaRPr lang="en-US" dirty="0"/>
          </a:p>
        </p:txBody>
      </p:sp>
      <p:sp>
        <p:nvSpPr>
          <p:cNvPr id="3" name="Content Placeholder 2"/>
          <p:cNvSpPr>
            <a:spLocks noGrp="1"/>
          </p:cNvSpPr>
          <p:nvPr>
            <p:ph idx="1"/>
          </p:nvPr>
        </p:nvSpPr>
        <p:spPr/>
        <p:txBody>
          <a:bodyPr>
            <a:normAutofit/>
          </a:bodyPr>
          <a:lstStyle/>
          <a:p>
            <a:r>
              <a:rPr lang="en-US" sz="2000" dirty="0"/>
              <a:t>24/7 trained security guards</a:t>
            </a:r>
          </a:p>
          <a:p>
            <a:r>
              <a:rPr lang="en-US" sz="2000" dirty="0"/>
              <a:t>Locations in nondescript, undisclosed facilities</a:t>
            </a:r>
          </a:p>
          <a:p>
            <a:r>
              <a:rPr lang="en-US" sz="2000" dirty="0"/>
              <a:t>Two-factor authentication for ingress</a:t>
            </a:r>
          </a:p>
          <a:p>
            <a:r>
              <a:rPr lang="en-US" sz="2000" dirty="0"/>
              <a:t>Authorization for datacenter access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grpSp>
        <p:nvGrpSpPr>
          <p:cNvPr id="4" name="Group 5"/>
          <p:cNvGrpSpPr/>
          <p:nvPr/>
        </p:nvGrpSpPr>
        <p:grpSpPr>
          <a:xfrm>
            <a:off x="5451592" y="1764450"/>
            <a:ext cx="4669173" cy="4459018"/>
            <a:chOff x="-1312863" y="877888"/>
            <a:chExt cx="6567488" cy="5810250"/>
          </a:xfrm>
        </p:grpSpPr>
        <p:pic>
          <p:nvPicPr>
            <p:cNvPr id="7" name="Picture 9" descr="icons_34_bw.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12863" y="1250950"/>
              <a:ext cx="5080001" cy="50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 descr="icons_34_bw.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4625" y="1250950"/>
              <a:ext cx="5080000" cy="50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 descr="icons_34_c.eps"/>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57225" y="877888"/>
              <a:ext cx="5178425" cy="581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0"/>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39813" y="1885950"/>
              <a:ext cx="942975" cy="1093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1" name="Picture 10" descr="Cop_Serious.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6402739" y="4355132"/>
            <a:ext cx="471006" cy="1150482"/>
          </a:xfrm>
          <a:prstGeom prst="rect">
            <a:avLst/>
          </a:prstGeom>
        </p:spPr>
      </p:pic>
    </p:spTree>
    <p:extLst>
      <p:ext uri="{BB962C8B-B14F-4D97-AF65-F5344CB8AC3E}">
        <p14:creationId xmlns:p14="http://schemas.microsoft.com/office/powerpoint/2010/main" val="367325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nvSpPr>
        <p:spPr>
          <a:xfrm>
            <a:off x="2590800" y="4157296"/>
            <a:ext cx="5943599" cy="83099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eaLnBrk="1" hangingPunct="1">
              <a:spcBef>
                <a:spcPct val="0"/>
              </a:spcBef>
              <a:buFont typeface="Arial" charset="0"/>
              <a:buNone/>
              <a:defRPr/>
            </a:pPr>
            <a:r>
              <a:rPr lang="en-US" dirty="0">
                <a:solidFill>
                  <a:schemeClr val="bg1"/>
                </a:solidFill>
                <a:latin typeface="Arial" charset="0"/>
                <a:cs typeface="Arial" charset="0"/>
              </a:rPr>
              <a:t>&lt;</a:t>
            </a:r>
            <a:r>
              <a:rPr lang="en-IN" b="0" dirty="0">
                <a:solidFill>
                  <a:schemeClr val="bg1"/>
                </a:solidFill>
              </a:rPr>
              <a:t>CSI ZG527 / SS ZG527 / SE ZG527</a:t>
            </a:r>
            <a:endParaRPr lang="en-US" dirty="0">
              <a:solidFill>
                <a:schemeClr val="bg1"/>
              </a:solidFill>
              <a:latin typeface="Arial" charset="0"/>
              <a:cs typeface="Arial" charset="0"/>
            </a:endParaRPr>
          </a:p>
          <a:p>
            <a:pPr eaLnBrk="1" hangingPunct="1">
              <a:spcBef>
                <a:spcPct val="0"/>
              </a:spcBef>
              <a:buFont typeface="Arial" charset="0"/>
              <a:buNone/>
              <a:defRPr/>
            </a:pPr>
            <a:r>
              <a:rPr lang="en-US" dirty="0">
                <a:solidFill>
                  <a:schemeClr val="bg1"/>
                </a:solidFill>
                <a:latin typeface="Arial" charset="0"/>
                <a:cs typeface="Arial" charset="0"/>
              </a:rPr>
              <a:t>Cloud Computing</a:t>
            </a:r>
          </a:p>
          <a:p>
            <a:pPr eaLnBrk="1" hangingPunct="1">
              <a:spcBef>
                <a:spcPct val="0"/>
              </a:spcBef>
              <a:buFont typeface="Arial" charset="0"/>
              <a:buNone/>
              <a:defRPr/>
            </a:pPr>
            <a:r>
              <a:rPr lang="en-US" dirty="0">
                <a:solidFill>
                  <a:schemeClr val="bg1"/>
                </a:solidFill>
                <a:latin typeface="Arial" charset="0"/>
                <a:cs typeface="Arial" charset="0"/>
              </a:rPr>
              <a:t>Lecture No. 3</a:t>
            </a:r>
          </a:p>
        </p:txBody>
      </p:sp>
      <p:sp>
        <p:nvSpPr>
          <p:cNvPr id="77" name="Shape 77"/>
          <p:cNvSpPr/>
          <p:nvPr/>
        </p:nvSpPr>
        <p:spPr>
          <a:xfrm>
            <a:off x="-228600" y="6096000"/>
            <a:ext cx="4267200" cy="52322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ctr"/>
            <a:endParaRPr sz="2800" b="1">
              <a:solidFill>
                <a:srgbClr val="FFFF00"/>
              </a:solidFill>
            </a:endParaRPr>
          </a:p>
        </p:txBody>
      </p:sp>
      <p:sp>
        <p:nvSpPr>
          <p:cNvPr id="79" name="Shape 79"/>
          <p:cNvSpPr>
            <a:spLocks noGrp="1"/>
          </p:cNvSpPr>
          <p:nvPr>
            <p:ph type="sldNum" sz="quarter" idx="2"/>
          </p:nvPr>
        </p:nvSpPr>
        <p:spPr>
          <a:xfrm>
            <a:off x="6553200" y="6037580"/>
            <a:ext cx="2133600" cy="269241"/>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pPr lvl="0">
                <a:defRPr sz="1800">
                  <a:solidFill>
                    <a:srgbClr val="000000"/>
                  </a:solidFill>
                </a:defRPr>
              </a:pPr>
              <a:t>2</a:t>
            </a:fld>
            <a:endParaRPr sz="1200">
              <a:solidFill>
                <a:srgbClr val="888888"/>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Hardware, Software, and Network</a:t>
            </a:r>
          </a:p>
        </p:txBody>
      </p:sp>
      <p:sp>
        <p:nvSpPr>
          <p:cNvPr id="3" name="Content Placeholder 2"/>
          <p:cNvSpPr>
            <a:spLocks noGrp="1"/>
          </p:cNvSpPr>
          <p:nvPr>
            <p:ph idx="1"/>
          </p:nvPr>
        </p:nvSpPr>
        <p:spPr/>
        <p:txBody>
          <a:bodyPr>
            <a:normAutofit/>
          </a:bodyPr>
          <a:lstStyle/>
          <a:p>
            <a:r>
              <a:rPr lang="en-US" sz="2000" dirty="0"/>
              <a:t>Automated change-control process</a:t>
            </a:r>
          </a:p>
          <a:p>
            <a:r>
              <a:rPr lang="en-US" sz="2000" dirty="0"/>
              <a:t>Bastion servers that record all access attempts</a:t>
            </a:r>
          </a:p>
          <a:p>
            <a:r>
              <a:rPr lang="en-US" sz="2000" dirty="0"/>
              <a:t>Firewall and other boundary devices</a:t>
            </a:r>
          </a:p>
          <a:p>
            <a:r>
              <a:rPr lang="en-US" sz="2000" dirty="0"/>
              <a:t>AWS monitoring tools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pic>
        <p:nvPicPr>
          <p:cNvPr id="11" name="Picture 2" descr="icons_79_c.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030894" y="2036610"/>
            <a:ext cx="4229735" cy="42297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791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SSL Endpoints</a:t>
            </a:r>
          </a:p>
        </p:txBody>
      </p:sp>
      <p:sp>
        <p:nvSpPr>
          <p:cNvPr id="55" name="Rectangle 54"/>
          <p:cNvSpPr/>
          <p:nvPr/>
        </p:nvSpPr>
        <p:spPr bwMode="auto">
          <a:xfrm>
            <a:off x="6884591" y="163223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56" name="Rectangle 55"/>
          <p:cNvSpPr>
            <a:spLocks noChangeArrowheads="1"/>
          </p:cNvSpPr>
          <p:nvPr/>
        </p:nvSpPr>
        <p:spPr bwMode="auto">
          <a:xfrm>
            <a:off x="6881814" y="1631833"/>
            <a:ext cx="2039937"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VPC</a:t>
            </a:r>
          </a:p>
        </p:txBody>
      </p:sp>
      <p:sp>
        <p:nvSpPr>
          <p:cNvPr id="57" name="Rectangle 46"/>
          <p:cNvSpPr>
            <a:spLocks noChangeArrowheads="1"/>
          </p:cNvSpPr>
          <p:nvPr/>
        </p:nvSpPr>
        <p:spPr bwMode="auto">
          <a:xfrm>
            <a:off x="6907594" y="2301958"/>
            <a:ext cx="2041525" cy="2776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Subnet Control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In your Virtual Private Cloud, create low-level networking constraints for resource access, such as public and private subnets, internet gateways, and NATs</a:t>
            </a:r>
          </a:p>
        </p:txBody>
      </p:sp>
      <p:sp>
        <p:nvSpPr>
          <p:cNvPr id="58" name="Rectangle 57"/>
          <p:cNvSpPr/>
          <p:nvPr/>
        </p:nvSpPr>
        <p:spPr bwMode="auto">
          <a:xfrm>
            <a:off x="2458084" y="1633182"/>
            <a:ext cx="2041525" cy="37146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59" name="Rectangle 58"/>
          <p:cNvSpPr/>
          <p:nvPr/>
        </p:nvSpPr>
        <p:spPr bwMode="auto">
          <a:xfrm>
            <a:off x="261754" y="1635357"/>
            <a:ext cx="2041525" cy="369882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60" name="Rectangle 59"/>
          <p:cNvSpPr/>
          <p:nvPr/>
        </p:nvSpPr>
        <p:spPr bwMode="auto">
          <a:xfrm>
            <a:off x="4658795" y="163535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61" name="Rectangle 38"/>
          <p:cNvSpPr>
            <a:spLocks noChangeArrowheads="1"/>
          </p:cNvSpPr>
          <p:nvPr/>
        </p:nvSpPr>
        <p:spPr bwMode="auto">
          <a:xfrm>
            <a:off x="277813" y="2289385"/>
            <a:ext cx="2032000" cy="228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Secure Transmission</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Establish secure communication sessions (HTTPS) using SSL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 </a:t>
            </a:r>
          </a:p>
        </p:txBody>
      </p:sp>
      <p:sp>
        <p:nvSpPr>
          <p:cNvPr id="62" name="Rectangle 42"/>
          <p:cNvSpPr>
            <a:spLocks noChangeArrowheads="1"/>
          </p:cNvSpPr>
          <p:nvPr/>
        </p:nvSpPr>
        <p:spPr bwMode="auto">
          <a:xfrm>
            <a:off x="2471738" y="2300170"/>
            <a:ext cx="2032000" cy="179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Instance Firewalls</a:t>
            </a:r>
          </a:p>
          <a:p>
            <a:pPr algn="ctr" defTabSz="338138"/>
            <a:endParaRPr lang="en-US" sz="1600" b="1"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Configure firewall rules for instances using Security Groups</a:t>
            </a:r>
          </a:p>
          <a:p>
            <a:pPr algn="ctr" defTabSz="338138"/>
            <a:endParaRPr lang="en-US" sz="1600" dirty="0">
              <a:solidFill>
                <a:srgbClr val="414042"/>
              </a:solidFill>
              <a:latin typeface="Arial" charset="0"/>
              <a:cs typeface="Arial" charset="0"/>
            </a:endParaRPr>
          </a:p>
        </p:txBody>
      </p:sp>
      <p:sp>
        <p:nvSpPr>
          <p:cNvPr id="65" name="Rectangle 46"/>
          <p:cNvSpPr>
            <a:spLocks noChangeArrowheads="1"/>
          </p:cNvSpPr>
          <p:nvPr/>
        </p:nvSpPr>
        <p:spPr bwMode="auto">
          <a:xfrm>
            <a:off x="4668839" y="2279157"/>
            <a:ext cx="2041525" cy="179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User Accounts</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Create individual IAM accounts so that each of your users has their own AWS security credentials </a:t>
            </a:r>
            <a:endParaRPr lang="en-US" sz="1600" dirty="0">
              <a:solidFill>
                <a:srgbClr val="004B91"/>
              </a:solidFill>
              <a:latin typeface="Arial"/>
            </a:endParaRPr>
          </a:p>
        </p:txBody>
      </p:sp>
      <p:sp>
        <p:nvSpPr>
          <p:cNvPr id="66" name="Rectangle 65"/>
          <p:cNvSpPr>
            <a:spLocks noChangeArrowheads="1"/>
          </p:cNvSpPr>
          <p:nvPr/>
        </p:nvSpPr>
        <p:spPr bwMode="auto">
          <a:xfrm>
            <a:off x="4668839"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IAM</a:t>
            </a:r>
          </a:p>
        </p:txBody>
      </p:sp>
      <p:sp>
        <p:nvSpPr>
          <p:cNvPr id="50" name="Rectangle 49"/>
          <p:cNvSpPr>
            <a:spLocks noChangeArrowheads="1"/>
          </p:cNvSpPr>
          <p:nvPr/>
        </p:nvSpPr>
        <p:spPr bwMode="auto">
          <a:xfrm>
            <a:off x="247392" y="1618872"/>
            <a:ext cx="2041525" cy="469900"/>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SSL Endpoints</a:t>
            </a:r>
          </a:p>
        </p:txBody>
      </p:sp>
      <p:sp>
        <p:nvSpPr>
          <p:cNvPr id="68" name="Rectangle 67"/>
          <p:cNvSpPr>
            <a:spLocks noChangeArrowheads="1"/>
          </p:cNvSpPr>
          <p:nvPr/>
        </p:nvSpPr>
        <p:spPr bwMode="auto">
          <a:xfrm>
            <a:off x="2463800" y="1631833"/>
            <a:ext cx="2039938"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Security Groups</a:t>
            </a:r>
          </a:p>
        </p:txBody>
      </p:sp>
      <p:sp>
        <p:nvSpPr>
          <p:cNvPr id="1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Tree>
    <p:extLst>
      <p:ext uri="{BB962C8B-B14F-4D97-AF65-F5344CB8AC3E}">
        <p14:creationId xmlns:p14="http://schemas.microsoft.com/office/powerpoint/2010/main" val="212581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Security Groups</a:t>
            </a:r>
          </a:p>
        </p:txBody>
      </p:sp>
      <p:sp>
        <p:nvSpPr>
          <p:cNvPr id="25" name="Rectangle 24"/>
          <p:cNvSpPr/>
          <p:nvPr/>
        </p:nvSpPr>
        <p:spPr bwMode="auto">
          <a:xfrm>
            <a:off x="6884591" y="163223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27" name="Rectangle 26"/>
          <p:cNvSpPr>
            <a:spLocks noChangeArrowheads="1"/>
          </p:cNvSpPr>
          <p:nvPr/>
        </p:nvSpPr>
        <p:spPr bwMode="auto">
          <a:xfrm>
            <a:off x="6881814" y="1631833"/>
            <a:ext cx="2039937"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VPC</a:t>
            </a:r>
          </a:p>
        </p:txBody>
      </p:sp>
      <p:sp>
        <p:nvSpPr>
          <p:cNvPr id="29" name="Rectangle 28"/>
          <p:cNvSpPr/>
          <p:nvPr/>
        </p:nvSpPr>
        <p:spPr bwMode="auto">
          <a:xfrm>
            <a:off x="2458084" y="1633182"/>
            <a:ext cx="2041525" cy="37146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0" name="Rectangle 29"/>
          <p:cNvSpPr/>
          <p:nvPr/>
        </p:nvSpPr>
        <p:spPr bwMode="auto">
          <a:xfrm>
            <a:off x="261754" y="1635357"/>
            <a:ext cx="2041525" cy="369882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2" name="Rectangle 31"/>
          <p:cNvSpPr/>
          <p:nvPr/>
        </p:nvSpPr>
        <p:spPr bwMode="auto">
          <a:xfrm>
            <a:off x="4658795" y="163535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5" name="Rectangle 34"/>
          <p:cNvSpPr>
            <a:spLocks noChangeArrowheads="1"/>
          </p:cNvSpPr>
          <p:nvPr/>
        </p:nvSpPr>
        <p:spPr bwMode="auto">
          <a:xfrm>
            <a:off x="260351"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SSL Endpoints</a:t>
            </a:r>
          </a:p>
        </p:txBody>
      </p:sp>
      <p:sp>
        <p:nvSpPr>
          <p:cNvPr id="45" name="Rectangle 44"/>
          <p:cNvSpPr>
            <a:spLocks noChangeArrowheads="1"/>
          </p:cNvSpPr>
          <p:nvPr/>
        </p:nvSpPr>
        <p:spPr bwMode="auto">
          <a:xfrm>
            <a:off x="4668839"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IAM</a:t>
            </a:r>
          </a:p>
        </p:txBody>
      </p:sp>
      <p:sp>
        <p:nvSpPr>
          <p:cNvPr id="15" name="Rectangle 14"/>
          <p:cNvSpPr>
            <a:spLocks noChangeArrowheads="1"/>
          </p:cNvSpPr>
          <p:nvPr/>
        </p:nvSpPr>
        <p:spPr bwMode="auto">
          <a:xfrm>
            <a:off x="2463800" y="1636876"/>
            <a:ext cx="2039938" cy="468313"/>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Security Groups</a:t>
            </a:r>
          </a:p>
        </p:txBody>
      </p:sp>
      <p:sp>
        <p:nvSpPr>
          <p:cNvPr id="17" name="Rectangle 46"/>
          <p:cNvSpPr>
            <a:spLocks noChangeArrowheads="1"/>
          </p:cNvSpPr>
          <p:nvPr/>
        </p:nvSpPr>
        <p:spPr bwMode="auto">
          <a:xfrm>
            <a:off x="6907594" y="2301958"/>
            <a:ext cx="2041525" cy="2776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Subnet Control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In your Virtual Private Cloud, create low-level networking constraints for resource access, such as public and private subnets, internet gateways, and NATs</a:t>
            </a:r>
          </a:p>
        </p:txBody>
      </p:sp>
      <p:sp>
        <p:nvSpPr>
          <p:cNvPr id="18" name="Rectangle 38"/>
          <p:cNvSpPr>
            <a:spLocks noChangeArrowheads="1"/>
          </p:cNvSpPr>
          <p:nvPr/>
        </p:nvSpPr>
        <p:spPr bwMode="auto">
          <a:xfrm>
            <a:off x="277813" y="2289385"/>
            <a:ext cx="2032000" cy="228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Secure Transmission</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Establish secure communication sessions (HTTPS) using SSL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 </a:t>
            </a:r>
          </a:p>
        </p:txBody>
      </p:sp>
      <p:sp>
        <p:nvSpPr>
          <p:cNvPr id="19" name="Rectangle 42"/>
          <p:cNvSpPr>
            <a:spLocks noChangeArrowheads="1"/>
          </p:cNvSpPr>
          <p:nvPr/>
        </p:nvSpPr>
        <p:spPr bwMode="auto">
          <a:xfrm>
            <a:off x="2471738" y="2300170"/>
            <a:ext cx="2032000" cy="179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Instance Firewalls</a:t>
            </a:r>
          </a:p>
          <a:p>
            <a:pPr algn="ctr" defTabSz="338138"/>
            <a:endParaRPr lang="en-US" sz="1600" b="1"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Configure firewall rules for instances using Security Groups</a:t>
            </a:r>
          </a:p>
          <a:p>
            <a:pPr algn="ctr" defTabSz="338138"/>
            <a:endParaRPr lang="en-US" sz="1600" dirty="0">
              <a:solidFill>
                <a:srgbClr val="414042"/>
              </a:solidFill>
              <a:latin typeface="Arial" charset="0"/>
              <a:cs typeface="Arial" charset="0"/>
            </a:endParaRPr>
          </a:p>
        </p:txBody>
      </p:sp>
      <p:sp>
        <p:nvSpPr>
          <p:cNvPr id="20" name="Rectangle 46"/>
          <p:cNvSpPr>
            <a:spLocks noChangeArrowheads="1"/>
          </p:cNvSpPr>
          <p:nvPr/>
        </p:nvSpPr>
        <p:spPr bwMode="auto">
          <a:xfrm>
            <a:off x="4668839" y="2279157"/>
            <a:ext cx="2041525" cy="179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User Accounts</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Create individual IAM accounts so that each of your users has their own AWS security credentials </a:t>
            </a:r>
            <a:endParaRPr lang="en-US" sz="1600" dirty="0">
              <a:solidFill>
                <a:srgbClr val="004B91"/>
              </a:solidFill>
              <a:latin typeface="Arial"/>
            </a:endParaRPr>
          </a:p>
        </p:txBody>
      </p:sp>
      <p:sp>
        <p:nvSpPr>
          <p:cNvPr id="16"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Tree>
    <p:extLst>
      <p:ext uri="{BB962C8B-B14F-4D97-AF65-F5344CB8AC3E}">
        <p14:creationId xmlns:p14="http://schemas.microsoft.com/office/powerpoint/2010/main" val="3147948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Multi-tier Security Groups</a:t>
            </a:r>
          </a:p>
        </p:txBody>
      </p:sp>
      <p:pic>
        <p:nvPicPr>
          <p:cNvPr id="10" name="Picture 2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665375">
            <a:off x="4522986" y="2735964"/>
            <a:ext cx="752475" cy="627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665375">
            <a:off x="2337241" y="1819200"/>
            <a:ext cx="1738313" cy="144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665375">
            <a:off x="2965677" y="2234717"/>
            <a:ext cx="2146300" cy="178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665375">
            <a:off x="3720230" y="2809672"/>
            <a:ext cx="2146300" cy="178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665375">
            <a:off x="4473988" y="3379632"/>
            <a:ext cx="2146300" cy="178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665375">
            <a:off x="5230100" y="3953304"/>
            <a:ext cx="2146300" cy="178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2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665375">
            <a:off x="4002928" y="2196352"/>
            <a:ext cx="338137" cy="284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Rectangle 28"/>
          <p:cNvSpPr>
            <a:spLocks noChangeArrowheads="1"/>
          </p:cNvSpPr>
          <p:nvPr/>
        </p:nvSpPr>
        <p:spPr bwMode="auto">
          <a:xfrm>
            <a:off x="182080" y="2231820"/>
            <a:ext cx="20669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588" algn="r"/>
            <a:r>
              <a:rPr lang="en-US" sz="2000" b="1" dirty="0">
                <a:solidFill>
                  <a:srgbClr val="414042"/>
                </a:solidFill>
                <a:latin typeface="Arial" charset="0"/>
                <a:cs typeface="Arial" charset="0"/>
                <a:sym typeface="Calibri" charset="0"/>
              </a:rPr>
              <a:t>HTTP</a:t>
            </a:r>
          </a:p>
        </p:txBody>
      </p:sp>
      <p:pic>
        <p:nvPicPr>
          <p:cNvPr id="18" name="Picture 2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665375">
            <a:off x="3083377" y="3187526"/>
            <a:ext cx="752475" cy="627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Rectangle 32"/>
          <p:cNvSpPr>
            <a:spLocks noChangeArrowheads="1"/>
          </p:cNvSpPr>
          <p:nvPr/>
        </p:nvSpPr>
        <p:spPr bwMode="auto">
          <a:xfrm>
            <a:off x="1449524" y="3214688"/>
            <a:ext cx="20669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588" algn="ctr"/>
            <a:r>
              <a:rPr lang="en-US" sz="2000" b="1" dirty="0">
                <a:solidFill>
                  <a:srgbClr val="414042"/>
                </a:solidFill>
                <a:latin typeface="Arial" charset="0"/>
                <a:cs typeface="Arial" charset="0"/>
                <a:sym typeface="Calibri" charset="0"/>
              </a:rPr>
              <a:t>SSH/RDP</a:t>
            </a:r>
          </a:p>
        </p:txBody>
      </p:sp>
      <p:pic>
        <p:nvPicPr>
          <p:cNvPr id="21" name="Picture 2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665375">
            <a:off x="4010702" y="4035624"/>
            <a:ext cx="750887" cy="627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5"/>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rot="665375">
            <a:off x="4730478" y="4038204"/>
            <a:ext cx="390525"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4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665375">
            <a:off x="5716382" y="3438300"/>
            <a:ext cx="752475" cy="627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4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rot="665375">
            <a:off x="6437594" y="3440866"/>
            <a:ext cx="388937"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Rectangle 44"/>
          <p:cNvSpPr>
            <a:spLocks noChangeArrowheads="1"/>
          </p:cNvSpPr>
          <p:nvPr/>
        </p:nvSpPr>
        <p:spPr bwMode="auto">
          <a:xfrm>
            <a:off x="2396385" y="4150239"/>
            <a:ext cx="20669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588" algn="ctr"/>
            <a:r>
              <a:rPr lang="en-US" sz="2000" b="1" dirty="0">
                <a:solidFill>
                  <a:srgbClr val="414042"/>
                </a:solidFill>
                <a:latin typeface="Arial" charset="0"/>
                <a:cs typeface="Arial" charset="0"/>
                <a:sym typeface="Calibri" charset="0"/>
              </a:rPr>
              <a:t>DB-sync</a:t>
            </a:r>
          </a:p>
        </p:txBody>
      </p:sp>
      <p:pic>
        <p:nvPicPr>
          <p:cNvPr id="26" name="Picture 2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665375">
            <a:off x="5008199" y="4495414"/>
            <a:ext cx="1382712"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Rectangle 46"/>
          <p:cNvSpPr>
            <a:spLocks noChangeArrowheads="1"/>
          </p:cNvSpPr>
          <p:nvPr/>
        </p:nvSpPr>
        <p:spPr bwMode="auto">
          <a:xfrm>
            <a:off x="419884" y="2555457"/>
            <a:ext cx="1920875"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588" algn="r"/>
            <a:r>
              <a:rPr lang="en-US" sz="1400" dirty="0">
                <a:solidFill>
                  <a:srgbClr val="414042"/>
                </a:solidFill>
                <a:latin typeface="Arial" charset="0"/>
                <a:cs typeface="Arial" charset="0"/>
                <a:sym typeface="Calibri" charset="0"/>
              </a:rPr>
              <a:t>Ports 80 and 443 only open to the Internet</a:t>
            </a:r>
          </a:p>
        </p:txBody>
      </p:sp>
      <p:sp>
        <p:nvSpPr>
          <p:cNvPr id="28" name="Rectangle 47"/>
          <p:cNvSpPr>
            <a:spLocks noChangeArrowheads="1"/>
          </p:cNvSpPr>
          <p:nvPr/>
        </p:nvSpPr>
        <p:spPr bwMode="auto">
          <a:xfrm>
            <a:off x="336789" y="3538983"/>
            <a:ext cx="2771698"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1588" algn="r"/>
            <a:r>
              <a:rPr lang="en-US" sz="1400" dirty="0">
                <a:solidFill>
                  <a:srgbClr val="414042"/>
                </a:solidFill>
                <a:latin typeface="Arial" charset="0"/>
                <a:cs typeface="Arial" charset="0"/>
                <a:sym typeface="Calibri" charset="0"/>
              </a:rPr>
              <a:t>Engineering staff have SSH/RDP access to Bastion Host</a:t>
            </a:r>
          </a:p>
        </p:txBody>
      </p:sp>
      <p:sp>
        <p:nvSpPr>
          <p:cNvPr id="29" name="Rectangle 48"/>
          <p:cNvSpPr>
            <a:spLocks noChangeArrowheads="1"/>
          </p:cNvSpPr>
          <p:nvPr/>
        </p:nvSpPr>
        <p:spPr bwMode="auto">
          <a:xfrm>
            <a:off x="952501" y="4459309"/>
            <a:ext cx="3313601"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1588" algn="r"/>
            <a:r>
              <a:rPr lang="en-US" sz="1400" dirty="0">
                <a:solidFill>
                  <a:srgbClr val="414042"/>
                </a:solidFill>
                <a:latin typeface="Arial" charset="0"/>
                <a:cs typeface="Arial" charset="0"/>
                <a:sym typeface="Calibri" charset="0"/>
              </a:rPr>
              <a:t>DB-sync can be established with a database server running “on-premises”</a:t>
            </a:r>
          </a:p>
        </p:txBody>
      </p:sp>
      <p:sp>
        <p:nvSpPr>
          <p:cNvPr id="30" name="Rectangle 49"/>
          <p:cNvSpPr>
            <a:spLocks noChangeArrowheads="1"/>
          </p:cNvSpPr>
          <p:nvPr/>
        </p:nvSpPr>
        <p:spPr bwMode="auto">
          <a:xfrm>
            <a:off x="1799158" y="5017218"/>
            <a:ext cx="402151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1588"/>
            <a:r>
              <a:rPr lang="en-US" sz="1400" dirty="0">
                <a:solidFill>
                  <a:srgbClr val="414042"/>
                </a:solidFill>
                <a:latin typeface="Arial" charset="0"/>
                <a:cs typeface="Arial" charset="0"/>
                <a:sym typeface="Calibri" charset="0"/>
              </a:rPr>
              <a:t>All other internet ports blocked by default</a:t>
            </a:r>
          </a:p>
        </p:txBody>
      </p:sp>
      <p:grpSp>
        <p:nvGrpSpPr>
          <p:cNvPr id="3" name="Group 50"/>
          <p:cNvGrpSpPr>
            <a:grpSpLocks/>
          </p:cNvGrpSpPr>
          <p:nvPr/>
        </p:nvGrpSpPr>
        <p:grpSpPr bwMode="auto">
          <a:xfrm rot="665375">
            <a:off x="4238336" y="1586946"/>
            <a:ext cx="977900" cy="814388"/>
            <a:chOff x="3934957" y="1507087"/>
            <a:chExt cx="977190" cy="813908"/>
          </a:xfrm>
        </p:grpSpPr>
        <p:pic>
          <p:nvPicPr>
            <p:cNvPr id="51" name="Picture 51"/>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3934957" y="1507087"/>
              <a:ext cx="822475" cy="813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 name="Rectangle 52"/>
            <p:cNvSpPr>
              <a:spLocks noChangeArrowheads="1"/>
            </p:cNvSpPr>
            <p:nvPr/>
          </p:nvSpPr>
          <p:spPr bwMode="auto">
            <a:xfrm>
              <a:off x="4168692" y="1725405"/>
              <a:ext cx="74345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588" algn="ctr"/>
              <a:r>
                <a:rPr lang="en-US" sz="1400" b="1" dirty="0">
                  <a:solidFill>
                    <a:srgbClr val="414042"/>
                  </a:solidFill>
                  <a:latin typeface="Arial" charset="0"/>
                  <a:cs typeface="Arial" charset="0"/>
                  <a:sym typeface="Calibri" charset="0"/>
                </a:rPr>
                <a:t>EC2</a:t>
              </a:r>
            </a:p>
          </p:txBody>
        </p:sp>
      </p:grpSp>
      <p:grpSp>
        <p:nvGrpSpPr>
          <p:cNvPr id="4" name="Group 56"/>
          <p:cNvGrpSpPr>
            <a:grpSpLocks/>
          </p:cNvGrpSpPr>
          <p:nvPr/>
        </p:nvGrpSpPr>
        <p:grpSpPr bwMode="auto">
          <a:xfrm rot="665375">
            <a:off x="6910293" y="2975977"/>
            <a:ext cx="976313" cy="814387"/>
            <a:chOff x="3934957" y="1507087"/>
            <a:chExt cx="977190" cy="813908"/>
          </a:xfrm>
        </p:grpSpPr>
        <p:pic>
          <p:nvPicPr>
            <p:cNvPr id="49" name="Picture 57"/>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3934957" y="1507087"/>
              <a:ext cx="822475" cy="813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Rectangle 58"/>
            <p:cNvSpPr>
              <a:spLocks noChangeArrowheads="1"/>
            </p:cNvSpPr>
            <p:nvPr/>
          </p:nvSpPr>
          <p:spPr bwMode="auto">
            <a:xfrm>
              <a:off x="4168692" y="1725405"/>
              <a:ext cx="74345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588" algn="ctr"/>
              <a:r>
                <a:rPr lang="en-US" sz="1400" b="1" dirty="0">
                  <a:solidFill>
                    <a:srgbClr val="414042"/>
                  </a:solidFill>
                  <a:latin typeface="Arial" charset="0"/>
                  <a:cs typeface="Arial" charset="0"/>
                  <a:sym typeface="Calibri" charset="0"/>
                </a:rPr>
                <a:t>EC2</a:t>
              </a:r>
            </a:p>
          </p:txBody>
        </p:sp>
      </p:grpSp>
      <p:pic>
        <p:nvPicPr>
          <p:cNvPr id="33" name="Picture 23"/>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rot="12438444">
            <a:off x="5036673" y="1690782"/>
            <a:ext cx="774700" cy="265112"/>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23"/>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rot="12438444">
            <a:off x="6589339" y="2394980"/>
            <a:ext cx="777875" cy="26352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 name="Rectangle 65"/>
          <p:cNvSpPr>
            <a:spLocks noChangeArrowheads="1"/>
          </p:cNvSpPr>
          <p:nvPr/>
        </p:nvSpPr>
        <p:spPr bwMode="auto">
          <a:xfrm rot="21106321">
            <a:off x="5980337" y="1822766"/>
            <a:ext cx="20923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588" algn="r"/>
            <a:r>
              <a:rPr lang="en-US" sz="1600" dirty="0">
                <a:solidFill>
                  <a:srgbClr val="414042"/>
                </a:solidFill>
                <a:latin typeface="Arial" charset="0"/>
                <a:cs typeface="Arial" charset="0"/>
                <a:sym typeface="Calibri" charset="0"/>
              </a:rPr>
              <a:t>Application Tier</a:t>
            </a:r>
          </a:p>
        </p:txBody>
      </p:sp>
      <p:sp>
        <p:nvSpPr>
          <p:cNvPr id="40" name="Rectangle 66"/>
          <p:cNvSpPr>
            <a:spLocks noChangeArrowheads="1"/>
          </p:cNvSpPr>
          <p:nvPr/>
        </p:nvSpPr>
        <p:spPr bwMode="auto">
          <a:xfrm rot="21120615">
            <a:off x="4650472" y="1327915"/>
            <a:ext cx="12541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588" algn="r"/>
            <a:r>
              <a:rPr lang="en-US" sz="1600" dirty="0">
                <a:solidFill>
                  <a:srgbClr val="414042"/>
                </a:solidFill>
                <a:latin typeface="Arial" charset="0"/>
                <a:cs typeface="Arial" charset="0"/>
                <a:sym typeface="Calibri" charset="0"/>
              </a:rPr>
              <a:t>Web Tier</a:t>
            </a:r>
          </a:p>
        </p:txBody>
      </p:sp>
      <p:sp>
        <p:nvSpPr>
          <p:cNvPr id="41" name="Rectangle 67"/>
          <p:cNvSpPr>
            <a:spLocks noChangeArrowheads="1"/>
          </p:cNvSpPr>
          <p:nvPr/>
        </p:nvSpPr>
        <p:spPr bwMode="auto">
          <a:xfrm rot="21096561">
            <a:off x="7299622" y="2681003"/>
            <a:ext cx="1855787"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588" algn="r"/>
            <a:r>
              <a:rPr lang="en-US" sz="1600" dirty="0">
                <a:solidFill>
                  <a:srgbClr val="414042"/>
                </a:solidFill>
                <a:latin typeface="Arial" charset="0"/>
                <a:cs typeface="Arial" charset="0"/>
                <a:sym typeface="Calibri" charset="0"/>
              </a:rPr>
              <a:t>Database Tier</a:t>
            </a:r>
          </a:p>
        </p:txBody>
      </p:sp>
      <p:pic>
        <p:nvPicPr>
          <p:cNvPr id="42" name="Picture 23"/>
          <p:cNvPicPr>
            <a:picLocks noChangeArrowheads="1"/>
          </p:cNvPicPr>
          <p:nvPr/>
        </p:nvPicPr>
        <p:blipFill>
          <a:blip r:embed="rId10">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rot="3330532">
            <a:off x="4792691" y="2475242"/>
            <a:ext cx="569464" cy="19316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56"/>
          <p:cNvGrpSpPr>
            <a:grpSpLocks/>
          </p:cNvGrpSpPr>
          <p:nvPr/>
        </p:nvGrpSpPr>
        <p:grpSpPr bwMode="auto">
          <a:xfrm rot="665375">
            <a:off x="5757911" y="1971988"/>
            <a:ext cx="976313" cy="814388"/>
            <a:chOff x="3934957" y="1507087"/>
            <a:chExt cx="977190" cy="813908"/>
          </a:xfrm>
        </p:grpSpPr>
        <p:pic>
          <p:nvPicPr>
            <p:cNvPr id="47" name="Picture 57"/>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3934957" y="1507087"/>
              <a:ext cx="822475" cy="813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 name="Rectangle 58"/>
            <p:cNvSpPr>
              <a:spLocks noChangeArrowheads="1"/>
            </p:cNvSpPr>
            <p:nvPr/>
          </p:nvSpPr>
          <p:spPr bwMode="auto">
            <a:xfrm>
              <a:off x="4168692" y="1725405"/>
              <a:ext cx="74345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588" algn="ctr"/>
              <a:r>
                <a:rPr lang="en-US" sz="1400" b="1" dirty="0">
                  <a:solidFill>
                    <a:srgbClr val="414042"/>
                  </a:solidFill>
                  <a:latin typeface="Arial" charset="0"/>
                  <a:cs typeface="Arial" charset="0"/>
                  <a:sym typeface="Calibri" charset="0"/>
                </a:rPr>
                <a:t>EC2</a:t>
              </a:r>
            </a:p>
          </p:txBody>
        </p:sp>
      </p:grpSp>
      <p:pic>
        <p:nvPicPr>
          <p:cNvPr id="46" name="Picture 51" descr="EC2-Instance.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rot="665375">
            <a:off x="5274618" y="2612813"/>
            <a:ext cx="486770" cy="4867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 name="Picture 2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665375">
            <a:off x="3454730" y="3077141"/>
            <a:ext cx="752475" cy="627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 name="Picture 23"/>
          <p:cNvPicPr>
            <a:picLocks noChangeArrowheads="1"/>
          </p:cNvPicPr>
          <p:nvPr/>
        </p:nvPicPr>
        <p:blipFill>
          <a:blip r:embed="rId10">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rot="7156909">
            <a:off x="5273174" y="2267809"/>
            <a:ext cx="569464" cy="19316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 name="Picture 23"/>
          <p:cNvPicPr>
            <a:picLocks noChangeArrowheads="1"/>
          </p:cNvPicPr>
          <p:nvPr/>
        </p:nvPicPr>
        <p:blipFill>
          <a:blip r:embed="rId10">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rot="326113" flipH="1">
            <a:off x="5733469" y="3046032"/>
            <a:ext cx="1149933" cy="188622"/>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44" name="Rectangle 65"/>
          <p:cNvSpPr>
            <a:spLocks noChangeArrowheads="1"/>
          </p:cNvSpPr>
          <p:nvPr/>
        </p:nvSpPr>
        <p:spPr bwMode="auto">
          <a:xfrm>
            <a:off x="3960847" y="3077915"/>
            <a:ext cx="20923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588" algn="r"/>
            <a:r>
              <a:rPr lang="en-US" sz="1600" dirty="0">
                <a:solidFill>
                  <a:srgbClr val="414042"/>
                </a:solidFill>
                <a:latin typeface="Arial" charset="0"/>
                <a:cs typeface="Arial" charset="0"/>
                <a:sym typeface="Calibri" charset="0"/>
              </a:rPr>
              <a:t>Bastion</a:t>
            </a:r>
          </a:p>
        </p:txBody>
      </p:sp>
    </p:spTree>
    <p:extLst>
      <p:ext uri="{BB962C8B-B14F-4D97-AF65-F5344CB8AC3E}">
        <p14:creationId xmlns:p14="http://schemas.microsoft.com/office/powerpoint/2010/main" val="2413753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6884591" y="163223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Identity and Access Management (IAM)</a:t>
            </a:r>
          </a:p>
        </p:txBody>
      </p:sp>
      <p:sp>
        <p:nvSpPr>
          <p:cNvPr id="26" name="Rectangle 25"/>
          <p:cNvSpPr/>
          <p:nvPr/>
        </p:nvSpPr>
        <p:spPr bwMode="auto">
          <a:xfrm>
            <a:off x="2458084" y="1633182"/>
            <a:ext cx="2041525" cy="37146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8" name="Rectangle 37"/>
          <p:cNvSpPr/>
          <p:nvPr/>
        </p:nvSpPr>
        <p:spPr bwMode="auto">
          <a:xfrm>
            <a:off x="261754" y="1635357"/>
            <a:ext cx="2041525" cy="369882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9" name="Rectangle 38"/>
          <p:cNvSpPr/>
          <p:nvPr/>
        </p:nvSpPr>
        <p:spPr bwMode="auto">
          <a:xfrm>
            <a:off x="4658795" y="163535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47" name="Rectangle 46"/>
          <p:cNvSpPr>
            <a:spLocks noChangeArrowheads="1"/>
          </p:cNvSpPr>
          <p:nvPr/>
        </p:nvSpPr>
        <p:spPr bwMode="auto">
          <a:xfrm>
            <a:off x="6881814" y="1631833"/>
            <a:ext cx="2039937"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VPC</a:t>
            </a:r>
          </a:p>
        </p:txBody>
      </p:sp>
      <p:sp>
        <p:nvSpPr>
          <p:cNvPr id="23" name="Rectangle 22"/>
          <p:cNvSpPr>
            <a:spLocks noChangeArrowheads="1"/>
          </p:cNvSpPr>
          <p:nvPr/>
        </p:nvSpPr>
        <p:spPr bwMode="auto">
          <a:xfrm>
            <a:off x="260351"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SSL Endpoints</a:t>
            </a:r>
          </a:p>
        </p:txBody>
      </p:sp>
      <p:sp>
        <p:nvSpPr>
          <p:cNvPr id="25" name="Rectangle 24"/>
          <p:cNvSpPr>
            <a:spLocks noChangeArrowheads="1"/>
          </p:cNvSpPr>
          <p:nvPr/>
        </p:nvSpPr>
        <p:spPr bwMode="auto">
          <a:xfrm>
            <a:off x="2463800" y="1631833"/>
            <a:ext cx="2039938"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Security Groups</a:t>
            </a:r>
          </a:p>
        </p:txBody>
      </p:sp>
      <p:sp>
        <p:nvSpPr>
          <p:cNvPr id="27" name="Rectangle 26"/>
          <p:cNvSpPr>
            <a:spLocks noChangeArrowheads="1"/>
          </p:cNvSpPr>
          <p:nvPr/>
        </p:nvSpPr>
        <p:spPr bwMode="auto">
          <a:xfrm>
            <a:off x="4668839" y="1631832"/>
            <a:ext cx="2041525" cy="469900"/>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IAM</a:t>
            </a:r>
          </a:p>
        </p:txBody>
      </p:sp>
      <p:sp>
        <p:nvSpPr>
          <p:cNvPr id="16"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17" name="Rectangle 46"/>
          <p:cNvSpPr>
            <a:spLocks noChangeArrowheads="1"/>
          </p:cNvSpPr>
          <p:nvPr/>
        </p:nvSpPr>
        <p:spPr bwMode="auto">
          <a:xfrm>
            <a:off x="6907594" y="2301958"/>
            <a:ext cx="2041525" cy="2776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Subnet Control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In your Virtual Private Cloud, create low-level networking constraints for resource access, such as public and private subnets, internet gateways, and NATs</a:t>
            </a:r>
          </a:p>
        </p:txBody>
      </p:sp>
      <p:sp>
        <p:nvSpPr>
          <p:cNvPr id="18" name="Rectangle 38"/>
          <p:cNvSpPr>
            <a:spLocks noChangeArrowheads="1"/>
          </p:cNvSpPr>
          <p:nvPr/>
        </p:nvSpPr>
        <p:spPr bwMode="auto">
          <a:xfrm>
            <a:off x="277813" y="2289385"/>
            <a:ext cx="2032000" cy="228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Secure Transmission</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Establish secure communication sessions (HTTPS) using SSL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 </a:t>
            </a:r>
          </a:p>
        </p:txBody>
      </p:sp>
      <p:sp>
        <p:nvSpPr>
          <p:cNvPr id="19" name="Rectangle 42"/>
          <p:cNvSpPr>
            <a:spLocks noChangeArrowheads="1"/>
          </p:cNvSpPr>
          <p:nvPr/>
        </p:nvSpPr>
        <p:spPr bwMode="auto">
          <a:xfrm>
            <a:off x="2471738" y="2300170"/>
            <a:ext cx="2032000" cy="179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Instance Firewalls</a:t>
            </a:r>
          </a:p>
          <a:p>
            <a:pPr algn="ctr" defTabSz="338138"/>
            <a:endParaRPr lang="en-US" sz="1600" b="1"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Configure firewall rules for instances using Security Groups</a:t>
            </a:r>
          </a:p>
          <a:p>
            <a:pPr algn="ctr" defTabSz="338138"/>
            <a:endParaRPr lang="en-US" sz="1600" dirty="0">
              <a:solidFill>
                <a:srgbClr val="414042"/>
              </a:solidFill>
              <a:latin typeface="Arial" charset="0"/>
              <a:cs typeface="Arial" charset="0"/>
            </a:endParaRPr>
          </a:p>
        </p:txBody>
      </p:sp>
      <p:sp>
        <p:nvSpPr>
          <p:cNvPr id="20" name="Rectangle 46"/>
          <p:cNvSpPr>
            <a:spLocks noChangeArrowheads="1"/>
          </p:cNvSpPr>
          <p:nvPr/>
        </p:nvSpPr>
        <p:spPr bwMode="auto">
          <a:xfrm>
            <a:off x="4668839" y="2279157"/>
            <a:ext cx="2041525" cy="179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User Accounts</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Create individual IAM accounts so that each of your users has their own AWS security credentials </a:t>
            </a:r>
            <a:endParaRPr lang="en-US" sz="1600" dirty="0">
              <a:solidFill>
                <a:srgbClr val="004B91"/>
              </a:solidFill>
              <a:latin typeface="Arial"/>
            </a:endParaRPr>
          </a:p>
        </p:txBody>
      </p:sp>
    </p:spTree>
    <p:extLst>
      <p:ext uri="{BB962C8B-B14F-4D97-AF65-F5344CB8AC3E}">
        <p14:creationId xmlns:p14="http://schemas.microsoft.com/office/powerpoint/2010/main" val="4049222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146EB4"/>
                </a:solidFill>
                <a:latin typeface="Arial" charset="0"/>
                <a:cs typeface="Arial" charset="0"/>
              </a:rPr>
              <a:t> </a:t>
            </a:r>
            <a:r>
              <a:rPr lang="en-US" dirty="0">
                <a:solidFill>
                  <a:srgbClr val="404040"/>
                </a:solidFill>
                <a:latin typeface="Arial" charset="0"/>
                <a:cs typeface="Arial" charset="0"/>
              </a:rPr>
              <a:t>Account Control with IAM</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a:bodyPr>
          <a:lstStyle/>
          <a:p>
            <a:r>
              <a:rPr lang="en-US" sz="2000" dirty="0"/>
              <a:t>AWS Identity and Access Management (IAM):</a:t>
            </a:r>
          </a:p>
          <a:p>
            <a:pPr lvl="1"/>
            <a:r>
              <a:rPr lang="en-US" dirty="0"/>
              <a:t>Securely control access to AWS services and resources</a:t>
            </a:r>
          </a:p>
          <a:p>
            <a:pPr lvl="1"/>
            <a:r>
              <a:rPr lang="en-US" dirty="0"/>
              <a:t>Create and manage AWS users and groups</a:t>
            </a:r>
          </a:p>
          <a:p>
            <a:r>
              <a:rPr lang="en-US" sz="2000" dirty="0">
                <a:solidFill>
                  <a:srgbClr val="414042"/>
                </a:solidFill>
                <a:latin typeface="Arial" charset="0"/>
                <a:cs typeface="Arial" charset="0"/>
              </a:rPr>
              <a:t>AWS Master accounts should not be used for production systems!!</a:t>
            </a:r>
          </a:p>
          <a:p>
            <a:pPr lvl="1"/>
            <a:r>
              <a:rPr lang="en-US" dirty="0">
                <a:solidFill>
                  <a:srgbClr val="414042"/>
                </a:solidFill>
                <a:latin typeface="Arial" charset="0"/>
                <a:cs typeface="Arial" charset="0"/>
              </a:rPr>
              <a:t>You should be using IAM user accounts. </a:t>
            </a:r>
          </a:p>
        </p:txBody>
      </p:sp>
      <p:pic>
        <p:nvPicPr>
          <p:cNvPr id="56"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318787" y="4243152"/>
            <a:ext cx="4717800" cy="812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3475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884591" y="163223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Amazon Virtual Private Cloud (VPC)</a:t>
            </a:r>
          </a:p>
        </p:txBody>
      </p:sp>
      <p:sp>
        <p:nvSpPr>
          <p:cNvPr id="28" name="Rectangle 27"/>
          <p:cNvSpPr>
            <a:spLocks noChangeArrowheads="1"/>
          </p:cNvSpPr>
          <p:nvPr/>
        </p:nvSpPr>
        <p:spPr bwMode="auto">
          <a:xfrm>
            <a:off x="6884614" y="1634850"/>
            <a:ext cx="2039938" cy="468312"/>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VPC</a:t>
            </a:r>
          </a:p>
        </p:txBody>
      </p:sp>
      <p:sp>
        <p:nvSpPr>
          <p:cNvPr id="30" name="Rectangle 29"/>
          <p:cNvSpPr/>
          <p:nvPr/>
        </p:nvSpPr>
        <p:spPr bwMode="auto">
          <a:xfrm>
            <a:off x="2458084" y="1633182"/>
            <a:ext cx="2041525" cy="37146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2" name="Rectangle 31"/>
          <p:cNvSpPr/>
          <p:nvPr/>
        </p:nvSpPr>
        <p:spPr bwMode="auto">
          <a:xfrm>
            <a:off x="261754" y="1635357"/>
            <a:ext cx="2041525" cy="369882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3" name="Rectangle 32"/>
          <p:cNvSpPr/>
          <p:nvPr/>
        </p:nvSpPr>
        <p:spPr bwMode="auto">
          <a:xfrm>
            <a:off x="4658795" y="1635357"/>
            <a:ext cx="2041525" cy="37261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7672" tIns="33859" rIns="67672" bIns="33859"/>
          <a:lstStyle/>
          <a:p>
            <a:pPr defTabSz="677173">
              <a:defRPr/>
            </a:pPr>
            <a:endParaRPr lang="en-US" sz="1600" dirty="0">
              <a:solidFill>
                <a:srgbClr val="000000"/>
              </a:solidFill>
              <a:latin typeface="Arial"/>
              <a:ea typeface="ヒラギノ角ゴ ProN W3" charset="0"/>
              <a:sym typeface="Arial" charset="0"/>
            </a:endParaRPr>
          </a:p>
        </p:txBody>
      </p:sp>
      <p:sp>
        <p:nvSpPr>
          <p:cNvPr id="37" name="Rectangle 36"/>
          <p:cNvSpPr>
            <a:spLocks noChangeArrowheads="1"/>
          </p:cNvSpPr>
          <p:nvPr/>
        </p:nvSpPr>
        <p:spPr bwMode="auto">
          <a:xfrm>
            <a:off x="260351"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SSL Endpoints</a:t>
            </a:r>
          </a:p>
        </p:txBody>
      </p:sp>
      <p:sp>
        <p:nvSpPr>
          <p:cNvPr id="44" name="Rectangle 43"/>
          <p:cNvSpPr>
            <a:spLocks noChangeArrowheads="1"/>
          </p:cNvSpPr>
          <p:nvPr/>
        </p:nvSpPr>
        <p:spPr bwMode="auto">
          <a:xfrm>
            <a:off x="2463800" y="1631833"/>
            <a:ext cx="2039938" cy="46831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Security Groups</a:t>
            </a:r>
          </a:p>
        </p:txBody>
      </p:sp>
      <p:sp>
        <p:nvSpPr>
          <p:cNvPr id="55" name="Rectangle 54"/>
          <p:cNvSpPr>
            <a:spLocks noChangeArrowheads="1"/>
          </p:cNvSpPr>
          <p:nvPr/>
        </p:nvSpPr>
        <p:spPr bwMode="auto">
          <a:xfrm>
            <a:off x="4668839" y="1631832"/>
            <a:ext cx="2041525" cy="469900"/>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nchor="ctr"/>
          <a:lstStyle/>
          <a:p>
            <a:pPr algn="ctr" defTabSz="338617">
              <a:defRPr/>
            </a:pPr>
            <a:r>
              <a:rPr lang="en-US" sz="1600" b="1" dirty="0">
                <a:solidFill>
                  <a:prstClr val="white"/>
                </a:solidFill>
                <a:latin typeface="Arial" pitchFamily="34" charset="0"/>
                <a:cs typeface="Arial" pitchFamily="34" charset="0"/>
              </a:rPr>
              <a:t>IAM</a:t>
            </a:r>
          </a:p>
        </p:txBody>
      </p:sp>
      <p:sp>
        <p:nvSpPr>
          <p:cNvPr id="16"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17" name="Rectangle 46"/>
          <p:cNvSpPr>
            <a:spLocks noChangeArrowheads="1"/>
          </p:cNvSpPr>
          <p:nvPr/>
        </p:nvSpPr>
        <p:spPr bwMode="auto">
          <a:xfrm>
            <a:off x="6907594" y="2301958"/>
            <a:ext cx="2041525" cy="2776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Subnet Control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In your Virtual Private Cloud, create low-level networking constraints for resource access, such as public and private subnets, internet gateways, and NATs</a:t>
            </a:r>
          </a:p>
        </p:txBody>
      </p:sp>
      <p:sp>
        <p:nvSpPr>
          <p:cNvPr id="18" name="Rectangle 38"/>
          <p:cNvSpPr>
            <a:spLocks noChangeArrowheads="1"/>
          </p:cNvSpPr>
          <p:nvPr/>
        </p:nvSpPr>
        <p:spPr bwMode="auto">
          <a:xfrm>
            <a:off x="277813" y="2289385"/>
            <a:ext cx="2032000" cy="228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Secure Transmission</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Establish secure communication sessions (HTTPS) using SSL</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 </a:t>
            </a:r>
          </a:p>
        </p:txBody>
      </p:sp>
      <p:sp>
        <p:nvSpPr>
          <p:cNvPr id="19" name="Rectangle 42"/>
          <p:cNvSpPr>
            <a:spLocks noChangeArrowheads="1"/>
          </p:cNvSpPr>
          <p:nvPr/>
        </p:nvSpPr>
        <p:spPr bwMode="auto">
          <a:xfrm>
            <a:off x="2471738" y="2300170"/>
            <a:ext cx="2032000" cy="179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Instance Firewalls</a:t>
            </a:r>
          </a:p>
          <a:p>
            <a:pPr algn="ctr" defTabSz="338138"/>
            <a:endParaRPr lang="en-US" sz="1600" b="1"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Configure firewall rules for instances using Security Groups</a:t>
            </a:r>
          </a:p>
          <a:p>
            <a:pPr algn="ctr" defTabSz="338138"/>
            <a:endParaRPr lang="en-US" sz="1600" dirty="0">
              <a:solidFill>
                <a:srgbClr val="414042"/>
              </a:solidFill>
              <a:latin typeface="Arial" charset="0"/>
              <a:cs typeface="Arial" charset="0"/>
            </a:endParaRPr>
          </a:p>
        </p:txBody>
      </p:sp>
      <p:sp>
        <p:nvSpPr>
          <p:cNvPr id="20" name="Rectangle 46"/>
          <p:cNvSpPr>
            <a:spLocks noChangeArrowheads="1"/>
          </p:cNvSpPr>
          <p:nvPr/>
        </p:nvSpPr>
        <p:spPr bwMode="auto">
          <a:xfrm>
            <a:off x="4668839" y="2279157"/>
            <a:ext cx="2041525" cy="179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7672" tIns="33859" rIns="67672" bIns="33859">
            <a:spAutoFit/>
          </a:bodyPr>
          <a:lstStyle/>
          <a:p>
            <a:pPr algn="ctr" defTabSz="338138"/>
            <a:r>
              <a:rPr lang="en-US" sz="1600" b="1" dirty="0">
                <a:solidFill>
                  <a:srgbClr val="414042"/>
                </a:solidFill>
                <a:latin typeface="Arial" charset="0"/>
                <a:cs typeface="Arial" charset="0"/>
              </a:rPr>
              <a:t>User Accounts</a:t>
            </a:r>
          </a:p>
          <a:p>
            <a:pPr algn="ctr" defTabSz="338138"/>
            <a:endParaRPr lang="en-US" sz="1600" dirty="0">
              <a:solidFill>
                <a:srgbClr val="414042"/>
              </a:solidFill>
              <a:latin typeface="Arial" charset="0"/>
              <a:cs typeface="Arial" charset="0"/>
            </a:endParaRPr>
          </a:p>
          <a:p>
            <a:pPr algn="ctr" defTabSz="338138"/>
            <a:r>
              <a:rPr lang="en-US" sz="1600" dirty="0">
                <a:solidFill>
                  <a:srgbClr val="414042"/>
                </a:solidFill>
                <a:latin typeface="Arial" charset="0"/>
                <a:cs typeface="Arial" charset="0"/>
              </a:rPr>
              <a:t>Create individual IAM accounts so that each of your users has their own AWS security credentials </a:t>
            </a:r>
            <a:endParaRPr lang="en-US" sz="1600" dirty="0">
              <a:solidFill>
                <a:srgbClr val="004B91"/>
              </a:solidFill>
              <a:latin typeface="Arial"/>
            </a:endParaRPr>
          </a:p>
        </p:txBody>
      </p:sp>
    </p:spTree>
    <p:extLst>
      <p:ext uri="{BB962C8B-B14F-4D97-AF65-F5344CB8AC3E}">
        <p14:creationId xmlns:p14="http://schemas.microsoft.com/office/powerpoint/2010/main" val="3390139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EC2 Feature Consideration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47500" lnSpcReduction="20000"/>
          </a:bodyPr>
          <a:lstStyle/>
          <a:p>
            <a:endParaRPr lang="en-US" sz="2000" dirty="0"/>
          </a:p>
          <a:p>
            <a:pPr>
              <a:buNone/>
            </a:pPr>
            <a:r>
              <a:rPr lang="en-IN" sz="2100" dirty="0"/>
              <a:t>	Amazon Elastic Compute Cloud (Amazon EC2) is a web service that provides resizable compute capacity in the cloud.</a:t>
            </a:r>
          </a:p>
          <a:p>
            <a:pPr>
              <a:buNone/>
            </a:pPr>
            <a:r>
              <a:rPr lang="en-IN" sz="2100" dirty="0"/>
              <a:t>	Amazon EC2 provides a number of powerful features for building scalable, failure resilient, enterprise class applications</a:t>
            </a:r>
            <a:endParaRPr lang="en-US" sz="2100" dirty="0"/>
          </a:p>
          <a:p>
            <a:r>
              <a:rPr lang="en-IN" sz="2000" dirty="0"/>
              <a:t>Elastic Web-Scale Computing</a:t>
            </a:r>
            <a:endParaRPr lang="en-IN" sz="2000" b="1" dirty="0"/>
          </a:p>
          <a:p>
            <a:r>
              <a:rPr lang="en-IN" sz="2000" dirty="0"/>
              <a:t>Completely Controlled</a:t>
            </a:r>
            <a:endParaRPr lang="en-IN" sz="2000" b="1" dirty="0"/>
          </a:p>
          <a:p>
            <a:r>
              <a:rPr lang="en-IN" sz="2000" dirty="0"/>
              <a:t>Flexible Cloud Hosting Services</a:t>
            </a:r>
          </a:p>
          <a:p>
            <a:r>
              <a:rPr lang="en-IN" sz="2000" dirty="0"/>
              <a:t>Designed for use with other Amazon Web Services</a:t>
            </a:r>
            <a:endParaRPr lang="en-IN" sz="2000" b="1" dirty="0"/>
          </a:p>
          <a:p>
            <a:r>
              <a:rPr lang="en-IN" sz="2000" dirty="0"/>
              <a:t>Reliable</a:t>
            </a:r>
            <a:endParaRPr lang="en-IN" sz="2000" b="1" dirty="0"/>
          </a:p>
          <a:p>
            <a:r>
              <a:rPr lang="en-US" sz="2000" dirty="0"/>
              <a:t>Secure </a:t>
            </a:r>
          </a:p>
          <a:p>
            <a:r>
              <a:rPr lang="en-US" sz="2000" dirty="0"/>
              <a:t>Inexpensive</a:t>
            </a:r>
          </a:p>
          <a:p>
            <a:r>
              <a:rPr lang="en-US" sz="2000" dirty="0"/>
              <a:t>Multi Locations</a:t>
            </a:r>
          </a:p>
          <a:p>
            <a:r>
              <a:rPr lang="en-US" sz="2000" dirty="0"/>
              <a:t>Elastic IP address</a:t>
            </a:r>
          </a:p>
          <a:p>
            <a:r>
              <a:rPr lang="en-US" sz="2000" dirty="0"/>
              <a:t>Amazon Virtual Private Cloud</a:t>
            </a:r>
          </a:p>
          <a:p>
            <a:r>
              <a:rPr lang="en-US" sz="2000" dirty="0"/>
              <a:t>Auto Scaling</a:t>
            </a:r>
          </a:p>
          <a:p>
            <a:r>
              <a:rPr lang="en-US" sz="2000" dirty="0"/>
              <a:t>Amazon Cloud Watch</a:t>
            </a:r>
          </a:p>
          <a:p>
            <a:r>
              <a:rPr lang="en-US" sz="2000" dirty="0"/>
              <a:t>Enhanced Networking</a:t>
            </a:r>
          </a:p>
          <a:p>
            <a:r>
              <a:rPr lang="en-US" sz="2000" dirty="0"/>
              <a:t>EC2 video link </a:t>
            </a:r>
            <a:r>
              <a:rPr lang="en-IN" sz="1800" dirty="0"/>
              <a:t>https://www.youtube.com/watch?v=wNr7YqjjzOY</a:t>
            </a:r>
            <a:endParaRPr lang="en-US" sz="2000" dirty="0"/>
          </a:p>
          <a:p>
            <a:endParaRPr lang="en-US" sz="2000" dirty="0"/>
          </a:p>
          <a:p>
            <a:endParaRPr lang="en-US" sz="2000" dirty="0"/>
          </a:p>
        </p:txBody>
      </p:sp>
    </p:spTree>
    <p:extLst>
      <p:ext uri="{BB962C8B-B14F-4D97-AF65-F5344CB8AC3E}">
        <p14:creationId xmlns:p14="http://schemas.microsoft.com/office/powerpoint/2010/main" val="3956856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EC2 Elastic Properties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70000" lnSpcReduction="20000"/>
          </a:bodyPr>
          <a:lstStyle/>
          <a:p>
            <a:r>
              <a:rPr lang="en-US" dirty="0"/>
              <a:t>Elastic – Amazon EC2 enables you to increase or decrease capacity within minutes, not hours or days. </a:t>
            </a:r>
          </a:p>
          <a:p>
            <a:r>
              <a:rPr lang="en-US" dirty="0"/>
              <a:t>You can commission one, hundreds or even thousands of server instances simultaneously. </a:t>
            </a:r>
          </a:p>
          <a:p>
            <a:r>
              <a:rPr lang="en-US" dirty="0"/>
              <a:t>controlled with web service APIs, application can automatically scale itself up and down depending on its needs.</a:t>
            </a:r>
          </a:p>
          <a:p>
            <a:r>
              <a:rPr lang="en-US" dirty="0"/>
              <a:t>Elastic Block Store vs. local Disk (not backup)</a:t>
            </a:r>
          </a:p>
          <a:p>
            <a:r>
              <a:rPr lang="en-US" dirty="0"/>
              <a:t>Elastic IP Addresses vs. Static IP Addresses</a:t>
            </a:r>
          </a:p>
          <a:p>
            <a:r>
              <a:rPr lang="en-US" dirty="0"/>
              <a:t>Interesting charging scheme; you are charged when not using it</a:t>
            </a:r>
          </a:p>
          <a:p>
            <a:r>
              <a:rPr lang="en-US" dirty="0"/>
              <a:t>programmatically remapping your public IP addresses to any instance in your account</a:t>
            </a:r>
            <a:endParaRPr lang="en-US" dirty="0">
              <a:effectLst>
                <a:outerShdw blurRad="50800" dist="38100" algn="tr" rotWithShape="0">
                  <a:prstClr val="black">
                    <a:alpha val="40000"/>
                  </a:prstClr>
                </a:outerShdw>
              </a:effectLst>
            </a:endParaRPr>
          </a:p>
          <a:p>
            <a:endParaRPr lang="en-US" sz="2000" dirty="0"/>
          </a:p>
        </p:txBody>
      </p:sp>
    </p:spTree>
    <p:extLst>
      <p:ext uri="{BB962C8B-B14F-4D97-AF65-F5344CB8AC3E}">
        <p14:creationId xmlns:p14="http://schemas.microsoft.com/office/powerpoint/2010/main" val="1754729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EC2 Instance Type</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a:bodyPr>
          <a:lstStyle/>
          <a:p>
            <a:endParaRPr lang="en-US" sz="2000" dirty="0"/>
          </a:p>
          <a:p>
            <a:endParaRPr lang="en-US" sz="2000" dirty="0"/>
          </a:p>
        </p:txBody>
      </p:sp>
      <p:graphicFrame>
        <p:nvGraphicFramePr>
          <p:cNvPr id="6" name="Table 5"/>
          <p:cNvGraphicFramePr>
            <a:graphicFrameLocks noGrp="1"/>
          </p:cNvGraphicFramePr>
          <p:nvPr/>
        </p:nvGraphicFramePr>
        <p:xfrm>
          <a:off x="336789" y="1751496"/>
          <a:ext cx="8834972" cy="4046335"/>
        </p:xfrm>
        <a:graphic>
          <a:graphicData uri="http://schemas.openxmlformats.org/drawingml/2006/table">
            <a:tbl>
              <a:tblPr firstRow="1" bandRow="1">
                <a:tableStyleId>{5C22544A-7EE6-4342-B048-85BDC9FD1C3A}</a:tableStyleId>
              </a:tblPr>
              <a:tblGrid>
                <a:gridCol w="1748936">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5866836">
                  <a:extLst>
                    <a:ext uri="{9D8B030D-6E8A-4147-A177-3AD203B41FA5}">
                      <a16:colId xmlns:a16="http://schemas.microsoft.com/office/drawing/2014/main" val="20002"/>
                    </a:ext>
                  </a:extLst>
                </a:gridCol>
              </a:tblGrid>
              <a:tr h="538761">
                <a:tc>
                  <a:txBody>
                    <a:bodyPr/>
                    <a:lstStyle/>
                    <a:p>
                      <a:r>
                        <a:rPr lang="en-US" dirty="0"/>
                        <a:t>Instance Type</a:t>
                      </a:r>
                      <a:endParaRPr lang="en-IN" dirty="0"/>
                    </a:p>
                  </a:txBody>
                  <a:tcPr/>
                </a:tc>
                <a:tc>
                  <a:txBody>
                    <a:bodyPr/>
                    <a:lstStyle/>
                    <a:p>
                      <a:r>
                        <a:rPr lang="en-US" dirty="0"/>
                        <a:t>Instance Name</a:t>
                      </a:r>
                      <a:endParaRPr lang="en-IN" dirty="0"/>
                    </a:p>
                  </a:txBody>
                  <a:tcPr/>
                </a:tc>
                <a:tc>
                  <a:txBody>
                    <a:bodyPr/>
                    <a:lstStyle/>
                    <a:p>
                      <a:r>
                        <a:rPr lang="en-US" dirty="0"/>
                        <a:t>Application</a:t>
                      </a:r>
                      <a:r>
                        <a:rPr lang="en-US" baseline="0" dirty="0"/>
                        <a:t> Suitability</a:t>
                      </a:r>
                      <a:endParaRPr lang="en-IN" dirty="0"/>
                    </a:p>
                  </a:txBody>
                  <a:tcPr/>
                </a:tc>
                <a:extLst>
                  <a:ext uri="{0D108BD9-81ED-4DB2-BD59-A6C34878D82A}">
                    <a16:rowId xmlns:a16="http://schemas.microsoft.com/office/drawing/2014/main" val="10000"/>
                  </a:ext>
                </a:extLst>
              </a:tr>
              <a:tr h="538761">
                <a:tc>
                  <a:txBody>
                    <a:bodyPr/>
                    <a:lstStyle/>
                    <a:p>
                      <a:r>
                        <a:rPr lang="en-US" sz="1200" dirty="0"/>
                        <a:t>General Purpose</a:t>
                      </a:r>
                      <a:endParaRPr lang="en-IN" sz="1200" dirty="0"/>
                    </a:p>
                  </a:txBody>
                  <a:tcPr/>
                </a:tc>
                <a:tc>
                  <a:txBody>
                    <a:bodyPr/>
                    <a:lstStyle/>
                    <a:p>
                      <a:r>
                        <a:rPr lang="en-US" sz="1200" dirty="0"/>
                        <a:t>T2,M3,</a:t>
                      </a:r>
                      <a:r>
                        <a:rPr lang="en-US" sz="1200" baseline="0" dirty="0"/>
                        <a:t> M4</a:t>
                      </a:r>
                      <a:endParaRPr lang="en-IN" sz="1200" dirty="0"/>
                    </a:p>
                  </a:txBody>
                  <a:tcPr/>
                </a:tc>
                <a:tc>
                  <a:txBody>
                    <a:bodyPr/>
                    <a:lstStyle/>
                    <a:p>
                      <a:r>
                        <a:rPr lang="en-IN" sz="1200" b="0" i="0" kern="1200" dirty="0">
                          <a:solidFill>
                            <a:schemeClr val="dk1"/>
                          </a:solidFill>
                          <a:latin typeface="+mn-lt"/>
                          <a:ea typeface="+mn-ea"/>
                          <a:cs typeface="+mn-cs"/>
                        </a:rPr>
                        <a:t>Development environments, build servers, code repositories, low-traffic websites and web applications, micro services, early product experiments, small databases</a:t>
                      </a:r>
                      <a:endParaRPr lang="en-IN" sz="1200" dirty="0"/>
                    </a:p>
                  </a:txBody>
                  <a:tcPr/>
                </a:tc>
                <a:extLst>
                  <a:ext uri="{0D108BD9-81ED-4DB2-BD59-A6C34878D82A}">
                    <a16:rowId xmlns:a16="http://schemas.microsoft.com/office/drawing/2014/main" val="10001"/>
                  </a:ext>
                </a:extLst>
              </a:tr>
              <a:tr h="538761">
                <a:tc>
                  <a:txBody>
                    <a:bodyPr/>
                    <a:lstStyle/>
                    <a:p>
                      <a:r>
                        <a:rPr lang="en-US" sz="1200" dirty="0"/>
                        <a:t>Compute Optimized</a:t>
                      </a:r>
                      <a:endParaRPr lang="en-IN" sz="1200" dirty="0"/>
                    </a:p>
                  </a:txBody>
                  <a:tcPr/>
                </a:tc>
                <a:tc>
                  <a:txBody>
                    <a:bodyPr/>
                    <a:lstStyle/>
                    <a:p>
                      <a:r>
                        <a:rPr lang="en-US" sz="1200" dirty="0"/>
                        <a:t>C3, C4</a:t>
                      </a:r>
                      <a:endParaRPr lang="en-IN" sz="1200" dirty="0"/>
                    </a:p>
                  </a:txBody>
                  <a:tcPr/>
                </a:tc>
                <a:tc>
                  <a:txBody>
                    <a:bodyPr/>
                    <a:lstStyle/>
                    <a:p>
                      <a:pPr marL="0" algn="l" defTabSz="457200" rtl="0" eaLnBrk="1" latinLnBrk="0" hangingPunct="1"/>
                      <a:r>
                        <a:rPr lang="en-IN" sz="1200" b="0" i="0" kern="1200" dirty="0">
                          <a:solidFill>
                            <a:schemeClr val="dk1"/>
                          </a:solidFill>
                          <a:latin typeface="+mn-lt"/>
                          <a:ea typeface="+mn-ea"/>
                          <a:cs typeface="+mn-cs"/>
                        </a:rPr>
                        <a:t>High performance front-end fleets, web-servers, batch processing, distributed analytics, high performance science and engineering applications, ad serving, MMO gaming, and video-encoding</a:t>
                      </a:r>
                    </a:p>
                  </a:txBody>
                  <a:tcPr/>
                </a:tc>
                <a:extLst>
                  <a:ext uri="{0D108BD9-81ED-4DB2-BD59-A6C34878D82A}">
                    <a16:rowId xmlns:a16="http://schemas.microsoft.com/office/drawing/2014/main" val="10002"/>
                  </a:ext>
                </a:extLst>
              </a:tr>
              <a:tr h="692692">
                <a:tc>
                  <a:txBody>
                    <a:bodyPr/>
                    <a:lstStyle/>
                    <a:p>
                      <a:r>
                        <a:rPr lang="en-US" sz="1200" dirty="0"/>
                        <a:t>Memory Optimized</a:t>
                      </a:r>
                      <a:endParaRPr lang="en-IN" sz="1200" dirty="0"/>
                    </a:p>
                  </a:txBody>
                  <a:tcPr/>
                </a:tc>
                <a:tc>
                  <a:txBody>
                    <a:bodyPr/>
                    <a:lstStyle/>
                    <a:p>
                      <a:r>
                        <a:rPr lang="en-US" sz="1200" dirty="0"/>
                        <a:t>R3</a:t>
                      </a:r>
                      <a:endParaRPr lang="en-IN" sz="1200" dirty="0"/>
                    </a:p>
                  </a:txBody>
                  <a:tcPr/>
                </a:tc>
                <a:tc>
                  <a:txBody>
                    <a:bodyPr/>
                    <a:lstStyle/>
                    <a:p>
                      <a:pPr marL="0" algn="l" defTabSz="457200" rtl="0" eaLnBrk="1" latinLnBrk="0" hangingPunct="1"/>
                      <a:r>
                        <a:rPr lang="en-IN" sz="1200" b="0" i="0" kern="1200" dirty="0">
                          <a:solidFill>
                            <a:schemeClr val="dk1"/>
                          </a:solidFill>
                          <a:latin typeface="+mn-lt"/>
                          <a:ea typeface="+mn-ea"/>
                          <a:cs typeface="+mn-cs"/>
                        </a:rPr>
                        <a:t>We recommend memory-optimized instances for high performance databases, distributed memory caches, in-memory analytics, genome assembly and analysis, larger deployments of SAP, Microsoft SharePoint, and other enterprise applications.</a:t>
                      </a:r>
                    </a:p>
                  </a:txBody>
                  <a:tcPr/>
                </a:tc>
                <a:extLst>
                  <a:ext uri="{0D108BD9-81ED-4DB2-BD59-A6C34878D82A}">
                    <a16:rowId xmlns:a16="http://schemas.microsoft.com/office/drawing/2014/main" val="10003"/>
                  </a:ext>
                </a:extLst>
              </a:tr>
              <a:tr h="384828">
                <a:tc>
                  <a:txBody>
                    <a:bodyPr/>
                    <a:lstStyle/>
                    <a:p>
                      <a:r>
                        <a:rPr lang="en-US" sz="1200" dirty="0"/>
                        <a:t>GPU</a:t>
                      </a:r>
                      <a:endParaRPr lang="en-IN" sz="1200" dirty="0"/>
                    </a:p>
                  </a:txBody>
                  <a:tcPr/>
                </a:tc>
                <a:tc>
                  <a:txBody>
                    <a:bodyPr/>
                    <a:lstStyle/>
                    <a:p>
                      <a:r>
                        <a:rPr lang="en-US" sz="1200" dirty="0"/>
                        <a:t>G2</a:t>
                      </a:r>
                      <a:endParaRPr lang="en-IN" sz="1200" dirty="0"/>
                    </a:p>
                  </a:txBody>
                  <a:tcPr/>
                </a:tc>
                <a:tc>
                  <a:txBody>
                    <a:bodyPr/>
                    <a:lstStyle/>
                    <a:p>
                      <a:r>
                        <a:rPr lang="en-IN" sz="1200" b="0" i="0" kern="1200" dirty="0">
                          <a:solidFill>
                            <a:schemeClr val="dk1"/>
                          </a:solidFill>
                          <a:latin typeface="+mn-lt"/>
                          <a:ea typeface="+mn-ea"/>
                          <a:cs typeface="+mn-cs"/>
                        </a:rPr>
                        <a:t>3D application streaming, machine learning, video encoding, and other server-side graphics or GPU compute workload</a:t>
                      </a:r>
                    </a:p>
                  </a:txBody>
                  <a:tcPr/>
                </a:tc>
                <a:extLst>
                  <a:ext uri="{0D108BD9-81ED-4DB2-BD59-A6C34878D82A}">
                    <a16:rowId xmlns:a16="http://schemas.microsoft.com/office/drawing/2014/main" val="10004"/>
                  </a:ext>
                </a:extLst>
              </a:tr>
              <a:tr h="538761">
                <a:tc>
                  <a:txBody>
                    <a:bodyPr/>
                    <a:lstStyle/>
                    <a:p>
                      <a:r>
                        <a:rPr lang="en-US" sz="1200" dirty="0"/>
                        <a:t>Storage Optimized</a:t>
                      </a:r>
                      <a:endParaRPr lang="en-IN" sz="1200" dirty="0"/>
                    </a:p>
                  </a:txBody>
                  <a:tcPr/>
                </a:tc>
                <a:tc>
                  <a:txBody>
                    <a:bodyPr/>
                    <a:lstStyle/>
                    <a:p>
                      <a:r>
                        <a:rPr lang="en-US" sz="1200" dirty="0"/>
                        <a:t>I2</a:t>
                      </a:r>
                      <a:endParaRPr lang="en-IN" sz="1200" dirty="0"/>
                    </a:p>
                  </a:txBody>
                  <a:tcPr/>
                </a:tc>
                <a:tc>
                  <a:txBody>
                    <a:bodyPr/>
                    <a:lstStyle/>
                    <a:p>
                      <a:pPr marL="0" algn="l" defTabSz="457200" rtl="0" eaLnBrk="1" latinLnBrk="0" hangingPunct="1"/>
                      <a:r>
                        <a:rPr lang="en-IN" sz="1200" b="0" i="0" kern="1200" dirty="0">
                          <a:solidFill>
                            <a:schemeClr val="dk1"/>
                          </a:solidFill>
                          <a:latin typeface="+mn-lt"/>
                          <a:ea typeface="+mn-ea"/>
                          <a:cs typeface="+mn-cs"/>
                        </a:rPr>
                        <a:t>NOSQL Databases like Cassandra and </a:t>
                      </a:r>
                      <a:r>
                        <a:rPr lang="en-IN" sz="1200" b="0" i="0" kern="1200" dirty="0" err="1">
                          <a:solidFill>
                            <a:schemeClr val="dk1"/>
                          </a:solidFill>
                          <a:latin typeface="+mn-lt"/>
                          <a:ea typeface="+mn-ea"/>
                          <a:cs typeface="+mn-cs"/>
                        </a:rPr>
                        <a:t>MongoDB</a:t>
                      </a:r>
                      <a:r>
                        <a:rPr lang="en-IN" sz="1200" b="0" i="0" kern="1200" dirty="0">
                          <a:solidFill>
                            <a:schemeClr val="dk1"/>
                          </a:solidFill>
                          <a:latin typeface="+mn-lt"/>
                          <a:ea typeface="+mn-ea"/>
                          <a:cs typeface="+mn-cs"/>
                        </a:rPr>
                        <a:t>, scale out transactional databases, data warehousing, </a:t>
                      </a:r>
                      <a:r>
                        <a:rPr lang="en-IN" sz="1200" b="0" i="0" kern="1200" dirty="0" err="1">
                          <a:solidFill>
                            <a:schemeClr val="dk1"/>
                          </a:solidFill>
                          <a:latin typeface="+mn-lt"/>
                          <a:ea typeface="+mn-ea"/>
                          <a:cs typeface="+mn-cs"/>
                        </a:rPr>
                        <a:t>Hadoop</a:t>
                      </a:r>
                      <a:r>
                        <a:rPr lang="en-IN" sz="1200" b="0" i="0" kern="1200" dirty="0">
                          <a:solidFill>
                            <a:schemeClr val="dk1"/>
                          </a:solidFill>
                          <a:latin typeface="+mn-lt"/>
                          <a:ea typeface="+mn-ea"/>
                          <a:cs typeface="+mn-cs"/>
                        </a:rPr>
                        <a:t>, and cluster file systems.</a:t>
                      </a:r>
                    </a:p>
                  </a:txBody>
                  <a:tcPr/>
                </a:tc>
                <a:extLst>
                  <a:ext uri="{0D108BD9-81ED-4DB2-BD59-A6C34878D82A}">
                    <a16:rowId xmlns:a16="http://schemas.microsoft.com/office/drawing/2014/main" val="10005"/>
                  </a:ext>
                </a:extLst>
              </a:tr>
              <a:tr h="538761">
                <a:tc>
                  <a:txBody>
                    <a:bodyPr/>
                    <a:lstStyle/>
                    <a:p>
                      <a:r>
                        <a:rPr lang="en-US" sz="1200" dirty="0"/>
                        <a:t>Dense Storage</a:t>
                      </a:r>
                      <a:endParaRPr lang="en-IN" sz="1200" dirty="0"/>
                    </a:p>
                  </a:txBody>
                  <a:tcPr/>
                </a:tc>
                <a:tc>
                  <a:txBody>
                    <a:bodyPr/>
                    <a:lstStyle/>
                    <a:p>
                      <a:r>
                        <a:rPr lang="en-US" sz="1200" dirty="0"/>
                        <a:t>D2</a:t>
                      </a:r>
                      <a:endParaRPr lang="en-IN" sz="1200" dirty="0"/>
                    </a:p>
                  </a:txBody>
                  <a:tcPr/>
                </a:tc>
                <a:tc>
                  <a:txBody>
                    <a:bodyPr/>
                    <a:lstStyle/>
                    <a:p>
                      <a:pPr marL="0" algn="l" defTabSz="457200" rtl="0" eaLnBrk="1" latinLnBrk="0" hangingPunct="1"/>
                      <a:r>
                        <a:rPr lang="en-IN" sz="1200" b="0" i="0" kern="1200" dirty="0">
                          <a:solidFill>
                            <a:schemeClr val="dk1"/>
                          </a:solidFill>
                          <a:latin typeface="+mn-lt"/>
                          <a:ea typeface="+mn-ea"/>
                          <a:cs typeface="+mn-cs"/>
                        </a:rPr>
                        <a:t>Massively Parallel Processing (MPP) data warehousing, </a:t>
                      </a:r>
                      <a:r>
                        <a:rPr lang="en-IN" sz="1200" b="0" i="0" kern="1200" dirty="0" err="1">
                          <a:solidFill>
                            <a:schemeClr val="dk1"/>
                          </a:solidFill>
                          <a:latin typeface="+mn-lt"/>
                          <a:ea typeface="+mn-ea"/>
                          <a:cs typeface="+mn-cs"/>
                        </a:rPr>
                        <a:t>MapReduce</a:t>
                      </a:r>
                      <a:r>
                        <a:rPr lang="en-IN" sz="1200" b="0" i="0" kern="1200" dirty="0">
                          <a:solidFill>
                            <a:schemeClr val="dk1"/>
                          </a:solidFill>
                          <a:latin typeface="+mn-lt"/>
                          <a:ea typeface="+mn-ea"/>
                          <a:cs typeface="+mn-cs"/>
                        </a:rPr>
                        <a:t> and </a:t>
                      </a:r>
                      <a:r>
                        <a:rPr lang="en-IN" sz="1200" b="0" i="0" kern="1200" dirty="0" err="1">
                          <a:solidFill>
                            <a:schemeClr val="dk1"/>
                          </a:solidFill>
                          <a:latin typeface="+mn-lt"/>
                          <a:ea typeface="+mn-ea"/>
                          <a:cs typeface="+mn-cs"/>
                        </a:rPr>
                        <a:t>Hadoop</a:t>
                      </a:r>
                      <a:r>
                        <a:rPr lang="en-IN" sz="1200" b="0" i="0" kern="1200" dirty="0">
                          <a:solidFill>
                            <a:schemeClr val="dk1"/>
                          </a:solidFill>
                          <a:latin typeface="+mn-lt"/>
                          <a:ea typeface="+mn-ea"/>
                          <a:cs typeface="+mn-cs"/>
                        </a:rPr>
                        <a:t> distributed computing, distributed file systems, network file systems, log or data-processing applications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30650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1D891-A398-80D5-8244-C19E131D5949}"/>
              </a:ext>
            </a:extLst>
          </p:cNvPr>
          <p:cNvSpPr>
            <a:spLocks noGrp="1"/>
          </p:cNvSpPr>
          <p:nvPr>
            <p:ph type="title"/>
          </p:nvPr>
        </p:nvSpPr>
        <p:spPr>
          <a:xfrm>
            <a:off x="482600" y="1098551"/>
            <a:ext cx="8178800" cy="851803"/>
          </a:xfrm>
        </p:spPr>
        <p:txBody>
          <a:bodyPr vert="horz" lIns="68580" tIns="34290" rIns="68580" bIns="34290" rtlCol="0" anchor="ctr">
            <a:normAutofit fontScale="90000"/>
          </a:bodyPr>
          <a:lstStyle/>
          <a:p>
            <a:r>
              <a:rPr lang="en-US" altLang="en-US" sz="2700" dirty="0">
                <a:latin typeface="+mn-lt"/>
              </a:rPr>
              <a:t>Difference between RISC and CISC −</a:t>
            </a:r>
            <a:br>
              <a:rPr lang="en-US" altLang="en-US" sz="2700" dirty="0">
                <a:latin typeface="+mn-lt"/>
              </a:rPr>
            </a:br>
            <a:endParaRPr lang="en-US" sz="2700" kern="1200" dirty="0">
              <a:solidFill>
                <a:schemeClr val="tx1"/>
              </a:solidFill>
              <a:latin typeface="+mj-lt"/>
              <a:ea typeface="+mj-ea"/>
              <a:cs typeface="+mj-cs"/>
            </a:endParaRPr>
          </a:p>
        </p:txBody>
      </p:sp>
      <p:sp>
        <p:nvSpPr>
          <p:cNvPr id="4" name="Rectangle 1">
            <a:extLst>
              <a:ext uri="{FF2B5EF4-FFF2-40B4-BE49-F238E27FC236}">
                <a16:creationId xmlns:a16="http://schemas.microsoft.com/office/drawing/2014/main" id="{8513FA15-4389-E7DE-201B-688EB33315CA}"/>
              </a:ext>
            </a:extLst>
          </p:cNvPr>
          <p:cNvSpPr>
            <a:spLocks noChangeArrowheads="1"/>
          </p:cNvSpPr>
          <p:nvPr/>
        </p:nvSpPr>
        <p:spPr bwMode="auto">
          <a:xfrm>
            <a:off x="482600" y="2194486"/>
            <a:ext cx="8178800" cy="32954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34290" rIns="68580" bIns="3429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171450" eaLnBrk="1" hangingPunct="1">
              <a:lnSpc>
                <a:spcPct val="90000"/>
              </a:lnSpc>
              <a:spcAft>
                <a:spcPts val="450"/>
              </a:spcAft>
              <a:buFont typeface="Arial" panose="020B0604020202020204" pitchFamily="34" charset="0"/>
              <a:buChar char="•"/>
            </a:pPr>
            <a:r>
              <a:rPr lang="en-US" altLang="en-US" sz="825" dirty="0">
                <a:latin typeface="+mn-lt"/>
              </a:rPr>
              <a:t>Microprocessors are classified based on the architecture (instruction set) into RISC and CISC.</a:t>
            </a:r>
          </a:p>
          <a:p>
            <a:pPr indent="-171450" eaLnBrk="1" hangingPunct="1">
              <a:lnSpc>
                <a:spcPct val="90000"/>
              </a:lnSpc>
              <a:spcAft>
                <a:spcPts val="450"/>
              </a:spcAft>
              <a:buFont typeface="Arial" panose="020B0604020202020204" pitchFamily="34" charset="0"/>
              <a:buChar char="•"/>
            </a:pPr>
            <a:r>
              <a:rPr lang="en-US" altLang="en-US" sz="825" dirty="0">
                <a:latin typeface="+mn-lt"/>
              </a:rPr>
              <a:t>RISC</a:t>
            </a:r>
          </a:p>
          <a:p>
            <a:pPr indent="-171450" eaLnBrk="1" hangingPunct="1">
              <a:lnSpc>
                <a:spcPct val="90000"/>
              </a:lnSpc>
              <a:spcAft>
                <a:spcPts val="450"/>
              </a:spcAft>
              <a:buFont typeface="Arial" panose="020B0604020202020204" pitchFamily="34" charset="0"/>
              <a:buChar char="•"/>
            </a:pPr>
            <a:r>
              <a:rPr lang="en-US" altLang="en-US" sz="825" dirty="0">
                <a:latin typeface="+mn-lt"/>
              </a:rPr>
              <a:t>It stands for Reduced Instruction Set Computer.</a:t>
            </a:r>
          </a:p>
          <a:p>
            <a:pPr indent="-171450" eaLnBrk="1" hangingPunct="1">
              <a:lnSpc>
                <a:spcPct val="90000"/>
              </a:lnSpc>
              <a:spcAft>
                <a:spcPts val="450"/>
              </a:spcAft>
              <a:buFont typeface="Arial" panose="020B0604020202020204" pitchFamily="34" charset="0"/>
              <a:buChar char="•"/>
            </a:pPr>
            <a:r>
              <a:rPr lang="en-US" altLang="en-US" sz="825" dirty="0">
                <a:latin typeface="+mn-lt"/>
              </a:rPr>
              <a:t>It is a microprocessor architecture that uses small instruction set of uniform length.</a:t>
            </a:r>
          </a:p>
          <a:p>
            <a:pPr indent="-171450" eaLnBrk="1" hangingPunct="1">
              <a:lnSpc>
                <a:spcPct val="90000"/>
              </a:lnSpc>
              <a:spcAft>
                <a:spcPts val="450"/>
              </a:spcAft>
              <a:buFont typeface="Arial" panose="020B0604020202020204" pitchFamily="34" charset="0"/>
              <a:buChar char="•"/>
            </a:pPr>
            <a:r>
              <a:rPr lang="en-US" altLang="en-US" sz="825" dirty="0">
                <a:latin typeface="+mn-lt"/>
              </a:rPr>
              <a:t>These simple instructions are executed in one clock cycle.</a:t>
            </a:r>
          </a:p>
          <a:p>
            <a:pPr indent="-171450" eaLnBrk="1" hangingPunct="1">
              <a:lnSpc>
                <a:spcPct val="90000"/>
              </a:lnSpc>
              <a:spcAft>
                <a:spcPts val="450"/>
              </a:spcAft>
              <a:buFont typeface="Arial" panose="020B0604020202020204" pitchFamily="34" charset="0"/>
              <a:buChar char="•"/>
            </a:pPr>
            <a:r>
              <a:rPr lang="en-US" altLang="en-US" sz="825" dirty="0">
                <a:latin typeface="+mn-lt"/>
              </a:rPr>
              <a:t>These chips are relatively simple to design.</a:t>
            </a:r>
          </a:p>
          <a:p>
            <a:pPr indent="-171450" eaLnBrk="1" hangingPunct="1">
              <a:lnSpc>
                <a:spcPct val="90000"/>
              </a:lnSpc>
              <a:spcAft>
                <a:spcPts val="450"/>
              </a:spcAft>
              <a:buFont typeface="Arial" panose="020B0604020202020204" pitchFamily="34" charset="0"/>
              <a:buChar char="•"/>
            </a:pPr>
            <a:r>
              <a:rPr lang="en-US" altLang="en-US" sz="825" dirty="0">
                <a:latin typeface="+mn-lt"/>
              </a:rPr>
              <a:t>They are inexpensive.</a:t>
            </a:r>
          </a:p>
          <a:p>
            <a:pPr indent="-171450" eaLnBrk="1" hangingPunct="1">
              <a:lnSpc>
                <a:spcPct val="90000"/>
              </a:lnSpc>
              <a:spcAft>
                <a:spcPts val="450"/>
              </a:spcAft>
              <a:buFont typeface="Arial" panose="020B0604020202020204" pitchFamily="34" charset="0"/>
              <a:buChar char="•"/>
            </a:pPr>
            <a:r>
              <a:rPr lang="en-US" altLang="en-US" sz="825" dirty="0">
                <a:latin typeface="+mn-lt"/>
              </a:rPr>
              <a:t>The disadvantage is that the computer has to repeatedly perform simple operations in order to execute a large program that has a large number of processing operations.</a:t>
            </a:r>
          </a:p>
          <a:p>
            <a:pPr indent="-171450" eaLnBrk="1" hangingPunct="1">
              <a:lnSpc>
                <a:spcPct val="90000"/>
              </a:lnSpc>
              <a:spcAft>
                <a:spcPts val="450"/>
              </a:spcAft>
              <a:buFont typeface="Arial" panose="020B0604020202020204" pitchFamily="34" charset="0"/>
              <a:buChar char="•"/>
            </a:pPr>
            <a:r>
              <a:rPr lang="en-US" altLang="en-US" sz="825" dirty="0">
                <a:latin typeface="+mn-lt"/>
              </a:rPr>
              <a:t>Examples of RISC chips include SPARC, POWER PC.</a:t>
            </a:r>
          </a:p>
          <a:p>
            <a:pPr indent="-171450" eaLnBrk="1" hangingPunct="1">
              <a:lnSpc>
                <a:spcPct val="90000"/>
              </a:lnSpc>
              <a:spcAft>
                <a:spcPts val="450"/>
              </a:spcAft>
              <a:buFont typeface="Arial" panose="020B0604020202020204" pitchFamily="34" charset="0"/>
              <a:buChar char="•"/>
            </a:pPr>
            <a:r>
              <a:rPr lang="en-US" altLang="en-US" sz="825" dirty="0">
                <a:latin typeface="+mn-lt"/>
              </a:rPr>
              <a:t>It has less number of instructions.</a:t>
            </a:r>
          </a:p>
          <a:p>
            <a:pPr indent="-171450" eaLnBrk="1" hangingPunct="1">
              <a:lnSpc>
                <a:spcPct val="90000"/>
              </a:lnSpc>
              <a:spcAft>
                <a:spcPts val="450"/>
              </a:spcAft>
              <a:buFont typeface="Arial" panose="020B0604020202020204" pitchFamily="34" charset="0"/>
              <a:buChar char="•"/>
            </a:pPr>
            <a:r>
              <a:rPr lang="en-US" altLang="en-US" sz="825" dirty="0">
                <a:latin typeface="+mn-lt"/>
              </a:rPr>
              <a:t>It has fixed-length encodings for instructions.</a:t>
            </a:r>
          </a:p>
          <a:p>
            <a:pPr indent="-171450" eaLnBrk="1" hangingPunct="1">
              <a:lnSpc>
                <a:spcPct val="90000"/>
              </a:lnSpc>
              <a:spcAft>
                <a:spcPts val="450"/>
              </a:spcAft>
              <a:buFont typeface="Arial" panose="020B0604020202020204" pitchFamily="34" charset="0"/>
              <a:buChar char="•"/>
            </a:pPr>
            <a:r>
              <a:rPr lang="en-US" altLang="en-US" sz="825" dirty="0">
                <a:latin typeface="+mn-lt"/>
              </a:rPr>
              <a:t>Simple addressing formats are supported.</a:t>
            </a:r>
          </a:p>
          <a:p>
            <a:pPr indent="-171450" eaLnBrk="1" hangingPunct="1">
              <a:lnSpc>
                <a:spcPct val="90000"/>
              </a:lnSpc>
              <a:spcAft>
                <a:spcPts val="450"/>
              </a:spcAft>
              <a:buFont typeface="Arial" panose="020B0604020202020204" pitchFamily="34" charset="0"/>
              <a:buChar char="•"/>
            </a:pPr>
            <a:r>
              <a:rPr lang="en-US" altLang="en-US" sz="825" dirty="0">
                <a:latin typeface="+mn-lt"/>
              </a:rPr>
              <a:t>It doesn’t support arrays.</a:t>
            </a:r>
          </a:p>
          <a:p>
            <a:pPr indent="-171450" eaLnBrk="1" hangingPunct="1">
              <a:lnSpc>
                <a:spcPct val="90000"/>
              </a:lnSpc>
              <a:spcAft>
                <a:spcPts val="450"/>
              </a:spcAft>
              <a:buFont typeface="Arial" panose="020B0604020202020204" pitchFamily="34" charset="0"/>
              <a:buChar char="•"/>
            </a:pPr>
            <a:r>
              <a:rPr lang="en-US" altLang="en-US" sz="825" dirty="0">
                <a:latin typeface="+mn-lt"/>
              </a:rPr>
              <a:t>It doesn’t use condition codes.</a:t>
            </a:r>
          </a:p>
          <a:p>
            <a:pPr indent="-171450" eaLnBrk="1" hangingPunct="1">
              <a:lnSpc>
                <a:spcPct val="90000"/>
              </a:lnSpc>
              <a:spcAft>
                <a:spcPts val="450"/>
              </a:spcAft>
              <a:buFont typeface="Arial" panose="020B0604020202020204" pitchFamily="34" charset="0"/>
              <a:buChar char="•"/>
            </a:pPr>
            <a:r>
              <a:rPr lang="en-US" altLang="en-US" sz="825" dirty="0">
                <a:latin typeface="+mn-lt"/>
              </a:rPr>
              <a:t>Registers are used for procedure arguments and return addresses.</a:t>
            </a:r>
          </a:p>
          <a:p>
            <a:pPr indent="-171450" eaLnBrk="1" hangingPunct="1">
              <a:lnSpc>
                <a:spcPct val="90000"/>
              </a:lnSpc>
              <a:spcAft>
                <a:spcPts val="450"/>
              </a:spcAft>
              <a:buFont typeface="Arial" panose="020B0604020202020204" pitchFamily="34" charset="0"/>
              <a:buChar char="•"/>
            </a:pPr>
            <a:r>
              <a:rPr lang="en-US" altLang="en-US" sz="825" dirty="0">
                <a:latin typeface="+mn-lt"/>
              </a:rPr>
              <a:t>      </a:t>
            </a:r>
          </a:p>
        </p:txBody>
      </p:sp>
    </p:spTree>
    <p:extLst>
      <p:ext uri="{BB962C8B-B14F-4D97-AF65-F5344CB8AC3E}">
        <p14:creationId xmlns:p14="http://schemas.microsoft.com/office/powerpoint/2010/main" val="19197801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EC2 Pricing Model</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77500" lnSpcReduction="20000"/>
          </a:bodyPr>
          <a:lstStyle/>
          <a:p>
            <a:r>
              <a:rPr lang="en-US" dirty="0"/>
              <a:t>Free Usage Tier</a:t>
            </a:r>
          </a:p>
          <a:p>
            <a:r>
              <a:rPr lang="en-US" dirty="0"/>
              <a:t>On-Demand Instances</a:t>
            </a:r>
          </a:p>
          <a:p>
            <a:pPr lvl="1"/>
            <a:r>
              <a:rPr lang="en-US" sz="2800" dirty="0"/>
              <a:t>Start and stop instances whenever you like, costs are rounded up to the nearest hour.  (Worst price)</a:t>
            </a:r>
          </a:p>
          <a:p>
            <a:r>
              <a:rPr lang="en-US" dirty="0"/>
              <a:t>Reserved Instances</a:t>
            </a:r>
          </a:p>
          <a:p>
            <a:pPr lvl="1"/>
            <a:r>
              <a:rPr lang="en-US" sz="2800" dirty="0"/>
              <a:t>Pay up front for one/three years in advance. (Best price)</a:t>
            </a:r>
          </a:p>
          <a:p>
            <a:pPr lvl="1"/>
            <a:r>
              <a:rPr lang="en-US" sz="2800" dirty="0"/>
              <a:t>Unused instances can be sold on a secondary market.</a:t>
            </a:r>
          </a:p>
          <a:p>
            <a:r>
              <a:rPr lang="en-US" dirty="0"/>
              <a:t>Spot Instances</a:t>
            </a:r>
          </a:p>
          <a:p>
            <a:pPr lvl="1"/>
            <a:r>
              <a:rPr lang="en-US" sz="2800" dirty="0"/>
              <a:t>Specify the price you are willing to pay, and instances get started and stopped without any warning as the marked changes.  </a:t>
            </a:r>
            <a:endParaRPr lang="en-US" sz="2000" dirty="0"/>
          </a:p>
        </p:txBody>
      </p:sp>
    </p:spTree>
    <p:extLst>
      <p:ext uri="{BB962C8B-B14F-4D97-AF65-F5344CB8AC3E}">
        <p14:creationId xmlns:p14="http://schemas.microsoft.com/office/powerpoint/2010/main" val="3851634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EC2 Free </a:t>
            </a:r>
            <a:r>
              <a:rPr lang="en-US" dirty="0" err="1">
                <a:solidFill>
                  <a:srgbClr val="404040"/>
                </a:solidFill>
                <a:latin typeface="Arial" charset="0"/>
                <a:cs typeface="Arial" charset="0"/>
              </a:rPr>
              <a:t>UsageTier</a:t>
            </a:r>
            <a:r>
              <a:rPr lang="en-US" dirty="0">
                <a:solidFill>
                  <a:srgbClr val="404040"/>
                </a:solidFill>
                <a:latin typeface="Arial" charset="0"/>
                <a:cs typeface="Arial" charset="0"/>
              </a:rPr>
              <a:t>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a:bodyPr>
          <a:lstStyle/>
          <a:p>
            <a:r>
              <a:rPr lang="en-US" sz="1800" dirty="0"/>
              <a:t>750 hours of EC2 running Linux, RHEL, or SLES t2.micro instance usage</a:t>
            </a:r>
          </a:p>
          <a:p>
            <a:r>
              <a:rPr lang="en-US" sz="1800" dirty="0"/>
              <a:t>750 hours of EC2 running Microsoft Windows Server t2.micro instance usage</a:t>
            </a:r>
          </a:p>
          <a:p>
            <a:r>
              <a:rPr lang="en-US" sz="1800" dirty="0"/>
              <a:t>750 hours of Elastic Load Balancing plus 15 GB data processing</a:t>
            </a:r>
          </a:p>
          <a:p>
            <a:r>
              <a:rPr lang="en-US" sz="1800" dirty="0"/>
              <a:t>30 GB of Amazon Elastic Block Storage in any combination of General Purpose (SSD) or Magnetic, plus 2 million I/Os (with Magnetic) and 1 GB of snapshot storage</a:t>
            </a:r>
          </a:p>
          <a:p>
            <a:r>
              <a:rPr lang="en-US" sz="1800" dirty="0"/>
              <a:t>15 GB of bandwidth out aggregated across all AWS services</a:t>
            </a:r>
          </a:p>
          <a:p>
            <a:r>
              <a:rPr lang="en-US" sz="1800" dirty="0"/>
              <a:t>1 GB of Regional Data Transfer</a:t>
            </a:r>
          </a:p>
        </p:txBody>
      </p:sp>
    </p:spTree>
    <p:extLst>
      <p:ext uri="{BB962C8B-B14F-4D97-AF65-F5344CB8AC3E}">
        <p14:creationId xmlns:p14="http://schemas.microsoft.com/office/powerpoint/2010/main" val="985509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Storage</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92500" lnSpcReduction="20000"/>
          </a:bodyPr>
          <a:lstStyle/>
          <a:p>
            <a:r>
              <a:rPr lang="en-US" dirty="0"/>
              <a:t>Instance –store : disappears with the instance (transient)</a:t>
            </a:r>
          </a:p>
          <a:p>
            <a:r>
              <a:rPr lang="en-US" dirty="0"/>
              <a:t>Block storage: SAN-like, persists across time</a:t>
            </a:r>
          </a:p>
          <a:p>
            <a:r>
              <a:rPr lang="en-US" dirty="0"/>
              <a:t>S3 is Object storage independent of an instance </a:t>
            </a:r>
          </a:p>
          <a:p>
            <a:r>
              <a:rPr lang="en-US" dirty="0"/>
              <a:t>Glacier for archival purposes store it now and retrieve it at a later date </a:t>
            </a:r>
          </a:p>
          <a:p>
            <a:r>
              <a:rPr lang="en-US" dirty="0"/>
              <a:t>Amazon: </a:t>
            </a:r>
            <a:r>
              <a:rPr lang="en-US" dirty="0" err="1"/>
              <a:t>SimpleDB</a:t>
            </a:r>
            <a:r>
              <a:rPr lang="en-US" dirty="0"/>
              <a:t>: Relational database better than </a:t>
            </a:r>
            <a:r>
              <a:rPr lang="en-US" dirty="0" err="1"/>
              <a:t>MySQL</a:t>
            </a:r>
            <a:r>
              <a:rPr lang="en-US" dirty="0"/>
              <a:t> or Oracle for reliability.</a:t>
            </a:r>
          </a:p>
        </p:txBody>
      </p:sp>
    </p:spTree>
    <p:extLst>
      <p:ext uri="{BB962C8B-B14F-4D97-AF65-F5344CB8AC3E}">
        <p14:creationId xmlns:p14="http://schemas.microsoft.com/office/powerpoint/2010/main" val="3213098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Elastic Block Storage (EBS)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55000" lnSpcReduction="20000"/>
          </a:bodyPr>
          <a:lstStyle/>
          <a:p>
            <a:r>
              <a:rPr lang="en-US" dirty="0"/>
              <a:t>An EBS volume is a </a:t>
            </a:r>
            <a:r>
              <a:rPr lang="en-US" b="1" dirty="0"/>
              <a:t>virtual disk</a:t>
            </a:r>
            <a:r>
              <a:rPr lang="en-US" dirty="0"/>
              <a:t> of a fixed size with a block read/write interface.  It can be </a:t>
            </a:r>
            <a:r>
              <a:rPr lang="en-US" b="1" dirty="0"/>
              <a:t>mounted</a:t>
            </a:r>
            <a:r>
              <a:rPr lang="en-US" dirty="0"/>
              <a:t> as a file system on a running EC2 instance where it can be </a:t>
            </a:r>
            <a:r>
              <a:rPr lang="en-US" b="1" dirty="0"/>
              <a:t>updated incrementally.  </a:t>
            </a:r>
            <a:r>
              <a:rPr lang="en-US" dirty="0"/>
              <a:t>Unlike an instance store, an EBS volume is </a:t>
            </a:r>
            <a:r>
              <a:rPr lang="en-US" b="1" dirty="0"/>
              <a:t>persistent.</a:t>
            </a:r>
          </a:p>
          <a:p>
            <a:r>
              <a:rPr lang="en-US" dirty="0"/>
              <a:t>(Compare to an S3 object, which is essentially a file that must be accessed in its entirety.)</a:t>
            </a:r>
          </a:p>
          <a:p>
            <a:r>
              <a:rPr lang="en-IN" dirty="0"/>
              <a:t>Amazon EBS is particularly well-suited for use as the primary storage for a database or file system, or for any applications that require access to raw block-level storage</a:t>
            </a:r>
            <a:endParaRPr lang="en-US" dirty="0"/>
          </a:p>
          <a:p>
            <a:r>
              <a:rPr lang="en-US" dirty="0"/>
              <a:t>Fundamental operations:</a:t>
            </a:r>
          </a:p>
          <a:p>
            <a:pPr lvl="1"/>
            <a:r>
              <a:rPr lang="en-US" dirty="0"/>
              <a:t>CREATE a new volume (1GB-1TB)</a:t>
            </a:r>
          </a:p>
          <a:p>
            <a:pPr lvl="1"/>
            <a:r>
              <a:rPr lang="en-US" dirty="0"/>
              <a:t>COPY a volume from an existing EBS volume or S3 object.</a:t>
            </a:r>
          </a:p>
          <a:p>
            <a:pPr lvl="1"/>
            <a:r>
              <a:rPr lang="en-US" dirty="0"/>
              <a:t>MOUNT on one instance at a time.</a:t>
            </a:r>
          </a:p>
          <a:p>
            <a:pPr lvl="1"/>
            <a:r>
              <a:rPr lang="en-US" dirty="0"/>
              <a:t>SNAPSHOT current state to an S3 object.</a:t>
            </a:r>
          </a:p>
          <a:p>
            <a:pPr lvl="1"/>
            <a:endParaRPr lang="en-US" dirty="0"/>
          </a:p>
          <a:p>
            <a:pPr lvl="1"/>
            <a:endParaRPr lang="en-US" dirty="0"/>
          </a:p>
        </p:txBody>
      </p:sp>
    </p:spTree>
    <p:extLst>
      <p:ext uri="{BB962C8B-B14F-4D97-AF65-F5344CB8AC3E}">
        <p14:creationId xmlns:p14="http://schemas.microsoft.com/office/powerpoint/2010/main" val="3775016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Simple Storage Service (S3)</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32500" lnSpcReduction="20000"/>
          </a:bodyPr>
          <a:lstStyle/>
          <a:p>
            <a:endParaRPr lang="en-US" dirty="0"/>
          </a:p>
          <a:p>
            <a:r>
              <a:rPr lang="en-US" dirty="0"/>
              <a:t>Simple Storage service is a storage for internet</a:t>
            </a:r>
          </a:p>
          <a:p>
            <a:r>
              <a:rPr lang="en-US" dirty="0"/>
              <a:t>The number of objects you can store in S3 is unlimited</a:t>
            </a:r>
          </a:p>
          <a:p>
            <a:r>
              <a:rPr lang="en-US" dirty="0"/>
              <a:t>A </a:t>
            </a:r>
            <a:r>
              <a:rPr lang="en-US" b="1" dirty="0"/>
              <a:t>bucket</a:t>
            </a:r>
            <a:r>
              <a:rPr lang="en-US" dirty="0"/>
              <a:t> is a container for objects and describes location, logging, accounting, and access control.  A bucket can hold any number of </a:t>
            </a:r>
            <a:r>
              <a:rPr lang="en-US" b="1" dirty="0"/>
              <a:t>objects</a:t>
            </a:r>
            <a:r>
              <a:rPr lang="en-US" dirty="0"/>
              <a:t>, which are files of up to 5TB.  A bucket has a name that must be </a:t>
            </a:r>
            <a:r>
              <a:rPr lang="en-US" b="1" dirty="0"/>
              <a:t>globally unique</a:t>
            </a:r>
            <a:r>
              <a:rPr lang="en-US" dirty="0"/>
              <a:t>.</a:t>
            </a:r>
          </a:p>
          <a:p>
            <a:r>
              <a:rPr lang="en-US" dirty="0"/>
              <a:t>Fundamental operations corresponding to HTTP actions:</a:t>
            </a:r>
          </a:p>
          <a:p>
            <a:pPr lvl="1"/>
            <a:r>
              <a:rPr lang="en-US" dirty="0"/>
              <a:t>http://</a:t>
            </a:r>
            <a:r>
              <a:rPr lang="en-US" b="1" dirty="0"/>
              <a:t>bucket</a:t>
            </a:r>
            <a:r>
              <a:rPr lang="en-US" dirty="0"/>
              <a:t>.s3.amazonaws.com/</a:t>
            </a:r>
            <a:r>
              <a:rPr lang="en-US" b="1" dirty="0"/>
              <a:t>object</a:t>
            </a:r>
            <a:endParaRPr lang="en-US" dirty="0"/>
          </a:p>
          <a:p>
            <a:pPr lvl="1"/>
            <a:r>
              <a:rPr lang="en-US" dirty="0"/>
              <a:t>POST a new object or update an existing object.</a:t>
            </a:r>
          </a:p>
          <a:p>
            <a:pPr lvl="1"/>
            <a:r>
              <a:rPr lang="en-US" dirty="0"/>
              <a:t>GET an existing object from a bucket.</a:t>
            </a:r>
          </a:p>
          <a:p>
            <a:pPr lvl="1"/>
            <a:r>
              <a:rPr lang="en-US" dirty="0"/>
              <a:t>DELETE an object from the bucket</a:t>
            </a:r>
          </a:p>
          <a:p>
            <a:pPr lvl="1"/>
            <a:r>
              <a:rPr lang="en-US" dirty="0"/>
              <a:t>LIST keys present in a bucket, with a filter.</a:t>
            </a:r>
          </a:p>
          <a:p>
            <a:r>
              <a:rPr lang="en-US" dirty="0"/>
              <a:t>A bucket has a </a:t>
            </a:r>
            <a:r>
              <a:rPr lang="en-US" b="1" dirty="0"/>
              <a:t>flat directory structure</a:t>
            </a:r>
            <a:r>
              <a:rPr lang="en-US" dirty="0"/>
              <a:t> (despite the appearance given by the interactive web interface.)</a:t>
            </a:r>
          </a:p>
          <a:p>
            <a:r>
              <a:rPr lang="en-IN" dirty="0"/>
              <a:t>Amazon S3 works well for fast growing websites hosting data intensive, user-generated content, such as video and photo sharing sites. </a:t>
            </a:r>
          </a:p>
          <a:p>
            <a:r>
              <a:rPr lang="en-US" dirty="0"/>
              <a:t>No set-up fee, No monthly minimum</a:t>
            </a:r>
          </a:p>
          <a:p>
            <a:r>
              <a:rPr lang="en-US" dirty="0"/>
              <a:t>Video link https://www.youtube.com/watch?v=1qrjFb0ZTm8</a:t>
            </a:r>
          </a:p>
          <a:p>
            <a:endParaRPr lang="en-US" dirty="0"/>
          </a:p>
          <a:p>
            <a:endParaRPr lang="en-US" sz="2000" dirty="0"/>
          </a:p>
        </p:txBody>
      </p:sp>
    </p:spTree>
    <p:extLst>
      <p:ext uri="{BB962C8B-B14F-4D97-AF65-F5344CB8AC3E}">
        <p14:creationId xmlns:p14="http://schemas.microsoft.com/office/powerpoint/2010/main" val="1940422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S3 Bucket Naming</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a:bodyPr>
          <a:lstStyle/>
          <a:p>
            <a:r>
              <a:rPr lang="en-US" dirty="0"/>
              <a:t>Flat namespace</a:t>
            </a:r>
          </a:p>
          <a:p>
            <a:r>
              <a:rPr lang="en-US" dirty="0"/>
              <a:t>Names may contain only lowercase letters, numbers, periods, underscores, and dashes, and must start with a number or letter</a:t>
            </a:r>
          </a:p>
          <a:p>
            <a:r>
              <a:rPr lang="en-US" dirty="0"/>
              <a:t>Create your own namespace with your own buckets</a:t>
            </a:r>
          </a:p>
        </p:txBody>
      </p:sp>
    </p:spTree>
    <p:extLst>
      <p:ext uri="{BB962C8B-B14F-4D97-AF65-F5344CB8AC3E}">
        <p14:creationId xmlns:p14="http://schemas.microsoft.com/office/powerpoint/2010/main" val="1100547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Simple Storage Services (S3) Bucket Properties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77500" lnSpcReduction="20000"/>
          </a:bodyPr>
          <a:lstStyle/>
          <a:p>
            <a:r>
              <a:rPr lang="en-US" dirty="0"/>
              <a:t>Versioning – If enabled, POST/DELETE result in the creation of new versions without destroying the old.</a:t>
            </a:r>
          </a:p>
          <a:p>
            <a:r>
              <a:rPr lang="en-US" dirty="0"/>
              <a:t>Lifecycle – Delete or archive objects in a bucket a certain time after creation or last access or number of versions.</a:t>
            </a:r>
          </a:p>
          <a:p>
            <a:r>
              <a:rPr lang="en-US" dirty="0"/>
              <a:t>Access Policy – Control </a:t>
            </a:r>
            <a:r>
              <a:rPr lang="en-US" b="1" dirty="0"/>
              <a:t>when and where</a:t>
            </a:r>
            <a:r>
              <a:rPr lang="en-US" dirty="0"/>
              <a:t> objects can be accessed.</a:t>
            </a:r>
          </a:p>
          <a:p>
            <a:r>
              <a:rPr lang="en-US" dirty="0"/>
              <a:t>Access Control – Control who </a:t>
            </a:r>
            <a:r>
              <a:rPr lang="en-US" b="1" dirty="0"/>
              <a:t>may</a:t>
            </a:r>
            <a:r>
              <a:rPr lang="en-US" dirty="0"/>
              <a:t> access objects in this bucket.</a:t>
            </a:r>
          </a:p>
          <a:p>
            <a:r>
              <a:rPr lang="en-US" dirty="0"/>
              <a:t>Logging – Keep track of how objects are accessed.</a:t>
            </a:r>
          </a:p>
          <a:p>
            <a:r>
              <a:rPr lang="en-US" dirty="0"/>
              <a:t>Notification – Be notified when failures occur.</a:t>
            </a:r>
          </a:p>
          <a:p>
            <a:endParaRPr lang="en-US" sz="2000" dirty="0"/>
          </a:p>
        </p:txBody>
      </p:sp>
    </p:spTree>
    <p:extLst>
      <p:ext uri="{BB962C8B-B14F-4D97-AF65-F5344CB8AC3E}">
        <p14:creationId xmlns:p14="http://schemas.microsoft.com/office/powerpoint/2010/main" val="1384411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Durability</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47500" lnSpcReduction="20000"/>
          </a:bodyPr>
          <a:lstStyle/>
          <a:p>
            <a:r>
              <a:rPr lang="en-US" dirty="0"/>
              <a:t>Amazon claims about S3:</a:t>
            </a:r>
          </a:p>
          <a:p>
            <a:pPr lvl="1"/>
            <a:r>
              <a:rPr lang="en-US" dirty="0"/>
              <a:t>Amazon S3 is designed to sustain the concurrent loss of data in two facilities, e.g. 3+ copies across multiple available domains. </a:t>
            </a:r>
          </a:p>
          <a:p>
            <a:pPr lvl="1"/>
            <a:r>
              <a:rPr lang="en-US" dirty="0"/>
              <a:t>99.999999999% durability of objects over a given year.</a:t>
            </a:r>
          </a:p>
          <a:p>
            <a:r>
              <a:rPr lang="en-US" dirty="0"/>
              <a:t>Amazon claims about EBS:</a:t>
            </a:r>
          </a:p>
          <a:p>
            <a:pPr lvl="1"/>
            <a:r>
              <a:rPr lang="en-US" dirty="0"/>
              <a:t>Amazon EBS volume data is replicated across multiple servers in an Availability Zone to prevent the loss of data from the failure of any single component.</a:t>
            </a:r>
          </a:p>
          <a:p>
            <a:pPr lvl="1"/>
            <a:r>
              <a:rPr lang="en-US" dirty="0"/>
              <a:t>Volumes &lt;20GB modified data since last snapshot have an annual failure rate of 0.1% - 0.5%, resulting in complete loss of the volume.</a:t>
            </a:r>
          </a:p>
          <a:p>
            <a:pPr lvl="1"/>
            <a:r>
              <a:rPr lang="en-US" dirty="0"/>
              <a:t>Commodity hard disks have an AFR of about 4%.</a:t>
            </a:r>
          </a:p>
          <a:p>
            <a:r>
              <a:rPr lang="en-US" dirty="0"/>
              <a:t>Amazon claims about Glacier is the same as S3:</a:t>
            </a:r>
          </a:p>
          <a:p>
            <a:pPr lvl="1"/>
            <a:r>
              <a:rPr lang="en-US" dirty="0"/>
              <a:t>Amazon S3 is designed to sustain the concurrent loss of data in two facilities, e.g. 3+ copies across multiple available domains PLUS periodic internal integrity checks.</a:t>
            </a:r>
          </a:p>
          <a:p>
            <a:pPr lvl="1"/>
            <a:r>
              <a:rPr lang="en-US" dirty="0"/>
              <a:t>99.999999999% durability of objects over a given year.</a:t>
            </a:r>
          </a:p>
          <a:p>
            <a:pPr marL="457200" lvl="1" indent="0">
              <a:buNone/>
            </a:pPr>
            <a:endParaRPr lang="en-US" dirty="0"/>
          </a:p>
          <a:p>
            <a:pPr lvl="1"/>
            <a:endParaRPr lang="en-US" dirty="0"/>
          </a:p>
        </p:txBody>
      </p:sp>
    </p:spTree>
    <p:extLst>
      <p:ext uri="{BB962C8B-B14F-4D97-AF65-F5344CB8AC3E}">
        <p14:creationId xmlns:p14="http://schemas.microsoft.com/office/powerpoint/2010/main" val="1397779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Auto Scaling Capability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77500" lnSpcReduction="20000"/>
          </a:bodyPr>
          <a:lstStyle/>
          <a:p>
            <a:r>
              <a:rPr lang="en-IN" dirty="0"/>
              <a:t>Auto Scaling helps you maintain application availability and allows you to scale your </a:t>
            </a:r>
            <a:r>
              <a:rPr lang="en-IN" dirty="0">
                <a:hlinkClick r:id="rId3"/>
              </a:rPr>
              <a:t>Amazon EC2</a:t>
            </a:r>
            <a:r>
              <a:rPr lang="en-IN" dirty="0"/>
              <a:t> capacity up or down automatically according to conditions you define</a:t>
            </a:r>
            <a:endParaRPr lang="en-US" dirty="0"/>
          </a:p>
          <a:p>
            <a:r>
              <a:rPr lang="en-US" dirty="0"/>
              <a:t>Manage unhealthy EC2 compute instances </a:t>
            </a:r>
          </a:p>
          <a:p>
            <a:r>
              <a:rPr lang="en-US" dirty="0"/>
              <a:t>Ensure minimum number instances are always running</a:t>
            </a:r>
          </a:p>
          <a:p>
            <a:r>
              <a:rPr lang="en-US" dirty="0"/>
              <a:t>Launched new instances in event of failure or performance degradation (assume 30-120 seconds in most conditions)</a:t>
            </a:r>
          </a:p>
          <a:p>
            <a:r>
              <a:rPr lang="en-US" dirty="0"/>
              <a:t>Seamlessly attach auto scaled compute instances to load balancer (ELB)</a:t>
            </a:r>
          </a:p>
          <a:p>
            <a:r>
              <a:rPr lang="en-US" dirty="0"/>
              <a:t>Video Link </a:t>
            </a:r>
            <a:r>
              <a:rPr lang="en-IN" dirty="0"/>
              <a:t>https://www.youtube.com/watch?v=7SfVZqOVcCI</a:t>
            </a:r>
            <a:endParaRPr lang="en-US" dirty="0"/>
          </a:p>
        </p:txBody>
      </p:sp>
    </p:spTree>
    <p:extLst>
      <p:ext uri="{BB962C8B-B14F-4D97-AF65-F5344CB8AC3E}">
        <p14:creationId xmlns:p14="http://schemas.microsoft.com/office/powerpoint/2010/main" val="2365211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Elastic Load Balancer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lnSpcReduction="10000"/>
          </a:bodyPr>
          <a:lstStyle/>
          <a:p>
            <a:r>
              <a:rPr lang="en-US" dirty="0"/>
              <a:t>AWS ELB provides load balancing service with thousands of EC2 servers behind them</a:t>
            </a:r>
          </a:p>
          <a:p>
            <a:r>
              <a:rPr lang="en-US" dirty="0"/>
              <a:t>AWS ELB will automatically Scale up /down the load balancing servers in backend</a:t>
            </a:r>
          </a:p>
          <a:p>
            <a:r>
              <a:rPr lang="en-US" dirty="0"/>
              <a:t>The theoretical maximum response rate of AWS ELB is limitless</a:t>
            </a:r>
          </a:p>
          <a:p>
            <a:r>
              <a:rPr lang="en-US" dirty="0"/>
              <a:t>It can handle 20,000+ concurrent requests easily</a:t>
            </a:r>
          </a:p>
          <a:p>
            <a:endParaRPr lang="en-US" sz="2000" dirty="0"/>
          </a:p>
        </p:txBody>
      </p:sp>
    </p:spTree>
    <p:extLst>
      <p:ext uri="{BB962C8B-B14F-4D97-AF65-F5344CB8AC3E}">
        <p14:creationId xmlns:p14="http://schemas.microsoft.com/office/powerpoint/2010/main" val="309592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7C45-20D0-51BA-80D0-BBA1AE833CCB}"/>
              </a:ext>
            </a:extLst>
          </p:cNvPr>
          <p:cNvSpPr>
            <a:spLocks noGrp="1"/>
          </p:cNvSpPr>
          <p:nvPr>
            <p:ph type="title"/>
          </p:nvPr>
        </p:nvSpPr>
        <p:spPr/>
        <p:txBody>
          <a:bodyPr/>
          <a:lstStyle/>
          <a:p>
            <a:endParaRPr lang="en-IN"/>
          </a:p>
        </p:txBody>
      </p:sp>
      <p:pic>
        <p:nvPicPr>
          <p:cNvPr id="4" name="Picture 2">
            <a:extLst>
              <a:ext uri="{FF2B5EF4-FFF2-40B4-BE49-F238E27FC236}">
                <a16:creationId xmlns:a16="http://schemas.microsoft.com/office/drawing/2014/main" id="{5F908E90-D1BC-095A-2F7B-78BE5ED32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062" y="2530658"/>
            <a:ext cx="3393281" cy="286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65450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Cloud Watch</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pic>
        <p:nvPicPr>
          <p:cNvPr id="87042" name="Picture 2"/>
          <p:cNvPicPr>
            <a:picLocks noChangeAspect="1" noChangeArrowheads="1"/>
          </p:cNvPicPr>
          <p:nvPr/>
        </p:nvPicPr>
        <p:blipFill>
          <a:blip r:embed="rId3"/>
          <a:srcRect/>
          <a:stretch>
            <a:fillRect/>
          </a:stretch>
        </p:blipFill>
        <p:spPr bwMode="auto">
          <a:xfrm>
            <a:off x="1485900" y="1676400"/>
            <a:ext cx="6172200" cy="3505200"/>
          </a:xfrm>
          <a:prstGeom prst="rect">
            <a:avLst/>
          </a:prstGeom>
          <a:noFill/>
          <a:ln w="9525">
            <a:noFill/>
            <a:miter lim="800000"/>
            <a:headEnd/>
            <a:tailEnd/>
          </a:ln>
        </p:spPr>
      </p:pic>
    </p:spTree>
    <p:extLst>
      <p:ext uri="{BB962C8B-B14F-4D97-AF65-F5344CB8AC3E}">
        <p14:creationId xmlns:p14="http://schemas.microsoft.com/office/powerpoint/2010/main" val="2600573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Cloud Front</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92500" lnSpcReduction="10000"/>
          </a:bodyPr>
          <a:lstStyle/>
          <a:p>
            <a:r>
              <a:rPr lang="en-US" dirty="0"/>
              <a:t>Cloud-based content distributing network enables you to place the content at the edges of the network for rapid delivery.</a:t>
            </a:r>
          </a:p>
          <a:p>
            <a:r>
              <a:rPr lang="en-US" dirty="0"/>
              <a:t>Place the contents in S3 and run the application from anywhere and the content is moved to where the application is (to the edges).</a:t>
            </a:r>
          </a:p>
          <a:p>
            <a:r>
              <a:rPr lang="en-US" dirty="0"/>
              <a:t>Video Link https://www.youtube.com/watch?v=_oTj_3o1ceE </a:t>
            </a:r>
          </a:p>
        </p:txBody>
      </p:sp>
    </p:spTree>
    <p:extLst>
      <p:ext uri="{BB962C8B-B14F-4D97-AF65-F5344CB8AC3E}">
        <p14:creationId xmlns:p14="http://schemas.microsoft.com/office/powerpoint/2010/main" val="1835441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AWS Route 53</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pic>
        <p:nvPicPr>
          <p:cNvPr id="88066" name="Picture 2"/>
          <p:cNvPicPr>
            <a:picLocks noChangeAspect="1" noChangeArrowheads="1"/>
          </p:cNvPicPr>
          <p:nvPr/>
        </p:nvPicPr>
        <p:blipFill>
          <a:blip r:embed="rId3"/>
          <a:srcRect/>
          <a:stretch>
            <a:fillRect/>
          </a:stretch>
        </p:blipFill>
        <p:spPr bwMode="auto">
          <a:xfrm>
            <a:off x="1064871" y="1829524"/>
            <a:ext cx="7627717" cy="3298785"/>
          </a:xfrm>
          <a:prstGeom prst="rect">
            <a:avLst/>
          </a:prstGeom>
          <a:noFill/>
          <a:ln w="9525">
            <a:noFill/>
            <a:miter lim="800000"/>
            <a:headEnd/>
            <a:tailEnd/>
          </a:ln>
        </p:spPr>
      </p:pic>
    </p:spTree>
    <p:extLst>
      <p:ext uri="{BB962C8B-B14F-4D97-AF65-F5344CB8AC3E}">
        <p14:creationId xmlns:p14="http://schemas.microsoft.com/office/powerpoint/2010/main" val="1211469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Amazon Relational Database Service (RDS)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32500" lnSpcReduction="20000"/>
          </a:bodyPr>
          <a:lstStyle/>
          <a:p>
            <a:r>
              <a:rPr lang="en-US" dirty="0"/>
              <a:t>Amazon Relational Database Service </a:t>
            </a:r>
            <a:r>
              <a:rPr lang="en-IN" dirty="0"/>
              <a:t>a web service that provides the capabilities of </a:t>
            </a:r>
            <a:r>
              <a:rPr lang="en-IN" dirty="0" err="1"/>
              <a:t>MySQL</a:t>
            </a:r>
            <a:r>
              <a:rPr lang="en-IN" dirty="0"/>
              <a:t>, Oracle, or Microsoft SQL Server relational database as a managed, cloud-based service </a:t>
            </a:r>
            <a:endParaRPr lang="en-US" dirty="0"/>
          </a:p>
          <a:p>
            <a:r>
              <a:rPr lang="en-US" dirty="0"/>
              <a:t>On-demand provisioning</a:t>
            </a:r>
          </a:p>
          <a:p>
            <a:r>
              <a:rPr lang="en-US" dirty="0"/>
              <a:t>No operating system for you to access</a:t>
            </a:r>
          </a:p>
          <a:p>
            <a:r>
              <a:rPr lang="en-US" dirty="0"/>
              <a:t>Platforms:</a:t>
            </a:r>
          </a:p>
          <a:p>
            <a:pPr lvl="1"/>
            <a:r>
              <a:rPr lang="en-US" dirty="0" err="1"/>
              <a:t>MySQL</a:t>
            </a:r>
            <a:endParaRPr lang="en-US" dirty="0"/>
          </a:p>
          <a:p>
            <a:pPr lvl="1"/>
            <a:r>
              <a:rPr lang="en-US" dirty="0"/>
              <a:t>Oracle</a:t>
            </a:r>
          </a:p>
          <a:p>
            <a:pPr lvl="1"/>
            <a:r>
              <a:rPr lang="en-US" dirty="0"/>
              <a:t>SQL Server</a:t>
            </a:r>
          </a:p>
          <a:p>
            <a:pPr lvl="1"/>
            <a:r>
              <a:rPr lang="en-US" dirty="0" err="1"/>
              <a:t>PostgreSQL</a:t>
            </a:r>
            <a:endParaRPr lang="en-US" dirty="0"/>
          </a:p>
          <a:p>
            <a:r>
              <a:rPr lang="en-US" dirty="0"/>
              <a:t>“Mostly” pre-configured</a:t>
            </a:r>
          </a:p>
          <a:p>
            <a:endParaRPr lang="en-US" dirty="0"/>
          </a:p>
          <a:p>
            <a:r>
              <a:rPr lang="en-US" dirty="0"/>
              <a:t>Basic monitoring / metrics provided</a:t>
            </a:r>
          </a:p>
          <a:p>
            <a:r>
              <a:rPr lang="en-US" dirty="0"/>
              <a:t>Automated backups</a:t>
            </a:r>
          </a:p>
          <a:p>
            <a:r>
              <a:rPr lang="en-US" dirty="0"/>
              <a:t>Automated recovery</a:t>
            </a:r>
          </a:p>
          <a:p>
            <a:r>
              <a:rPr lang="en-US" dirty="0"/>
              <a:t>User initiated “snapshots”</a:t>
            </a:r>
          </a:p>
          <a:p>
            <a:r>
              <a:rPr lang="en-US" dirty="0"/>
              <a:t>Automated replication</a:t>
            </a:r>
          </a:p>
          <a:p>
            <a:r>
              <a:rPr lang="en-US" dirty="0"/>
              <a:t>Software upgrades provided</a:t>
            </a:r>
          </a:p>
          <a:p>
            <a:endParaRPr lang="en-US" sz="2000" dirty="0"/>
          </a:p>
        </p:txBody>
      </p:sp>
    </p:spTree>
    <p:extLst>
      <p:ext uri="{BB962C8B-B14F-4D97-AF65-F5344CB8AC3E}">
        <p14:creationId xmlns:p14="http://schemas.microsoft.com/office/powerpoint/2010/main" val="3084700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RDS Features and Functionality</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20032"/>
            <a:ext cx="8562052" cy="3689047"/>
          </a:xfrm>
        </p:spPr>
        <p:txBody>
          <a:bodyPr>
            <a:normAutofit fontScale="70000" lnSpcReduction="20000"/>
          </a:bodyPr>
          <a:lstStyle/>
          <a:p>
            <a:endParaRPr lang="en-US" dirty="0"/>
          </a:p>
          <a:p>
            <a:r>
              <a:rPr lang="en-US" dirty="0"/>
              <a:t>Pre-configured Parameters</a:t>
            </a:r>
          </a:p>
          <a:p>
            <a:r>
              <a:rPr lang="en-US" dirty="0"/>
              <a:t>Monitoring and Metrics</a:t>
            </a:r>
          </a:p>
          <a:p>
            <a:r>
              <a:rPr lang="en-US" dirty="0"/>
              <a:t>Automatic Software Patching </a:t>
            </a:r>
          </a:p>
          <a:p>
            <a:r>
              <a:rPr lang="en-US" dirty="0"/>
              <a:t>Automated Backups</a:t>
            </a:r>
          </a:p>
          <a:p>
            <a:r>
              <a:rPr lang="en-US" dirty="0"/>
              <a:t>DB Snapshots</a:t>
            </a:r>
          </a:p>
          <a:p>
            <a:r>
              <a:rPr lang="en-US" dirty="0"/>
              <a:t>Push-Button Scaling </a:t>
            </a:r>
          </a:p>
          <a:p>
            <a:r>
              <a:rPr lang="en-US" dirty="0"/>
              <a:t>Automatic Host Replacement </a:t>
            </a:r>
          </a:p>
          <a:p>
            <a:r>
              <a:rPr lang="en-US" dirty="0"/>
              <a:t>Replication: two features</a:t>
            </a:r>
          </a:p>
          <a:p>
            <a:pPr marL="0" indent="0">
              <a:buNone/>
            </a:pPr>
            <a:r>
              <a:rPr lang="en-US" sz="1600" dirty="0"/>
              <a:t>           Multi-AZ Deployment, Read Replica</a:t>
            </a:r>
            <a:endParaRPr lang="en-US" dirty="0"/>
          </a:p>
        </p:txBody>
      </p:sp>
    </p:spTree>
    <p:extLst>
      <p:ext uri="{BB962C8B-B14F-4D97-AF65-F5344CB8AC3E}">
        <p14:creationId xmlns:p14="http://schemas.microsoft.com/office/powerpoint/2010/main" val="3619867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85000" lnSpcReduction="20000"/>
          </a:bodyPr>
          <a:lstStyle/>
          <a:p>
            <a:r>
              <a:rPr lang="en-US" b="1" dirty="0"/>
              <a:t>Availability Zones: </a:t>
            </a:r>
            <a:r>
              <a:rPr lang="en-US" dirty="0"/>
              <a:t>are distinct locations within a Region that are engineered to be isolated from failures in other Availability Zones.</a:t>
            </a:r>
          </a:p>
          <a:p>
            <a:r>
              <a:rPr lang="en-US" dirty="0"/>
              <a:t>Run a DB Instance as a </a:t>
            </a:r>
            <a:r>
              <a:rPr lang="en-US" b="1" dirty="0"/>
              <a:t>Multi-AZ deployment</a:t>
            </a:r>
            <a:r>
              <a:rPr lang="en-US" dirty="0"/>
              <a:t>, the “primary” serves database writes and reads. Amazon RDS provisions and maintains a “standby” behind the scenes, which is an up-to-date replica of the primary. The standby is “promoted” in failover scenarios. After failover, the standby becomes the primary and accepts your database operations.</a:t>
            </a:r>
          </a:p>
        </p:txBody>
      </p:sp>
      <p:sp>
        <p:nvSpPr>
          <p:cNvPr id="6" name="Title 5"/>
          <p:cNvSpPr>
            <a:spLocks noGrp="1"/>
          </p:cNvSpPr>
          <p:nvPr>
            <p:ph type="title"/>
          </p:nvPr>
        </p:nvSpPr>
        <p:spPr/>
        <p:txBody>
          <a:bodyPr/>
          <a:lstStyle/>
          <a:p>
            <a:r>
              <a:rPr lang="en-US" dirty="0"/>
              <a:t>Multi-AZ Deployment</a:t>
            </a:r>
            <a:endParaRPr lang="en-IN" dirty="0"/>
          </a:p>
        </p:txBody>
      </p:sp>
    </p:spTree>
    <p:extLst>
      <p:ext uri="{BB962C8B-B14F-4D97-AF65-F5344CB8AC3E}">
        <p14:creationId xmlns:p14="http://schemas.microsoft.com/office/powerpoint/2010/main" val="158669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Oracle Deployment options</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4512762" cy="3689047"/>
          </a:xfrm>
        </p:spPr>
        <p:txBody>
          <a:bodyPr>
            <a:normAutofit/>
          </a:bodyPr>
          <a:lstStyle/>
          <a:p>
            <a:pPr>
              <a:buNone/>
            </a:pPr>
            <a:r>
              <a:rPr lang="en-US" sz="2000" dirty="0"/>
              <a:t>			RDS</a:t>
            </a:r>
          </a:p>
          <a:p>
            <a:pPr>
              <a:buFont typeface="Arial" pitchFamily="34" charset="0"/>
              <a:buChar char="•"/>
            </a:pPr>
            <a:r>
              <a:rPr lang="en-US" sz="2000" dirty="0"/>
              <a:t>Quick provisioning</a:t>
            </a:r>
          </a:p>
          <a:p>
            <a:pPr>
              <a:buFont typeface="Arial" pitchFamily="34" charset="0"/>
              <a:buChar char="•"/>
            </a:pPr>
            <a:r>
              <a:rPr lang="en-US" sz="2000" dirty="0"/>
              <a:t>“Easy” management</a:t>
            </a:r>
          </a:p>
          <a:p>
            <a:pPr>
              <a:buFont typeface="Arial" pitchFamily="34" charset="0"/>
              <a:buChar char="•"/>
            </a:pPr>
            <a:r>
              <a:rPr lang="en-US" sz="2000" dirty="0"/>
              <a:t>Simple environment setup</a:t>
            </a:r>
          </a:p>
          <a:p>
            <a:pPr>
              <a:buFont typeface="Arial" pitchFamily="34" charset="0"/>
              <a:buChar char="•"/>
            </a:pPr>
            <a:r>
              <a:rPr lang="en-US" sz="2000" dirty="0"/>
              <a:t>Simplified replication strategy</a:t>
            </a:r>
          </a:p>
          <a:p>
            <a:pPr>
              <a:buFont typeface="Arial" pitchFamily="34" charset="0"/>
              <a:buChar char="•"/>
            </a:pPr>
            <a:r>
              <a:rPr lang="en-US" sz="2000" dirty="0"/>
              <a:t>No OS-level control</a:t>
            </a:r>
          </a:p>
          <a:p>
            <a:pPr>
              <a:buFont typeface="Arial" pitchFamily="34" charset="0"/>
              <a:buChar char="•"/>
            </a:pPr>
            <a:r>
              <a:rPr lang="en-US" sz="2000" dirty="0"/>
              <a:t>Limited granular fine tuning</a:t>
            </a:r>
          </a:p>
          <a:p>
            <a:pPr>
              <a:buFont typeface="Arial" pitchFamily="34" charset="0"/>
              <a:buChar char="•"/>
            </a:pPr>
            <a:r>
              <a:rPr lang="en-US" sz="2000" dirty="0"/>
              <a:t>Limited platform / versions</a:t>
            </a:r>
          </a:p>
          <a:p>
            <a:endParaRPr lang="en-US" sz="2000" dirty="0"/>
          </a:p>
        </p:txBody>
      </p:sp>
      <p:sp>
        <p:nvSpPr>
          <p:cNvPr id="7" name="Rectangle 6"/>
          <p:cNvSpPr/>
          <p:nvPr/>
        </p:nvSpPr>
        <p:spPr>
          <a:xfrm>
            <a:off x="4853354" y="1731460"/>
            <a:ext cx="4009292" cy="3600986"/>
          </a:xfrm>
          <a:prstGeom prst="rect">
            <a:avLst/>
          </a:prstGeom>
        </p:spPr>
        <p:txBody>
          <a:bodyPr wrap="square">
            <a:spAutoFit/>
          </a:bodyPr>
          <a:lstStyle/>
          <a:p>
            <a:pPr marL="342900" indent="-342900">
              <a:spcBef>
                <a:spcPct val="20000"/>
              </a:spcBef>
            </a:pPr>
            <a:r>
              <a:rPr lang="en-US" sz="2000" dirty="0">
                <a:latin typeface="Arial"/>
                <a:cs typeface="Arial"/>
              </a:rPr>
              <a:t>			EC2+Database</a:t>
            </a:r>
          </a:p>
          <a:p>
            <a:pPr marL="342900" indent="-342900">
              <a:spcBef>
                <a:spcPct val="20000"/>
              </a:spcBef>
              <a:buFont typeface="Arial" pitchFamily="34" charset="0"/>
              <a:buChar char="•"/>
            </a:pPr>
            <a:r>
              <a:rPr lang="en-US" sz="2000" dirty="0">
                <a:latin typeface="Arial"/>
                <a:cs typeface="Arial"/>
              </a:rPr>
              <a:t>You manage it yourself</a:t>
            </a:r>
          </a:p>
          <a:p>
            <a:pPr marL="342900" indent="-342900">
              <a:spcBef>
                <a:spcPct val="20000"/>
              </a:spcBef>
              <a:buFont typeface="Arial" pitchFamily="34" charset="0"/>
              <a:buChar char="•"/>
            </a:pPr>
            <a:r>
              <a:rPr lang="en-US" sz="2000" dirty="0">
                <a:latin typeface="Arial"/>
                <a:cs typeface="Arial"/>
              </a:rPr>
              <a:t>OS &amp; storage overhead</a:t>
            </a:r>
          </a:p>
          <a:p>
            <a:pPr marL="342900" indent="-342900">
              <a:spcBef>
                <a:spcPct val="20000"/>
              </a:spcBef>
              <a:buFont typeface="Arial" pitchFamily="34" charset="0"/>
              <a:buChar char="•"/>
            </a:pPr>
            <a:r>
              <a:rPr lang="en-US" sz="2000" dirty="0">
                <a:latin typeface="Arial"/>
                <a:cs typeface="Arial"/>
              </a:rPr>
              <a:t>Software / version management</a:t>
            </a:r>
          </a:p>
          <a:p>
            <a:pPr marL="342900" indent="-342900">
              <a:spcBef>
                <a:spcPct val="20000"/>
              </a:spcBef>
              <a:buFont typeface="Arial" pitchFamily="34" charset="0"/>
              <a:buChar char="•"/>
            </a:pPr>
            <a:r>
              <a:rPr lang="en-US" sz="2000" dirty="0">
                <a:latin typeface="Arial"/>
                <a:cs typeface="Arial"/>
              </a:rPr>
              <a:t>Configuration</a:t>
            </a:r>
          </a:p>
          <a:p>
            <a:pPr marL="342900" indent="-342900">
              <a:spcBef>
                <a:spcPct val="20000"/>
              </a:spcBef>
              <a:buFont typeface="Arial" pitchFamily="34" charset="0"/>
              <a:buChar char="•"/>
            </a:pPr>
            <a:r>
              <a:rPr lang="en-US" sz="2000" dirty="0">
                <a:latin typeface="Arial"/>
                <a:cs typeface="Arial"/>
              </a:rPr>
              <a:t>Usually more costly</a:t>
            </a:r>
          </a:p>
          <a:p>
            <a:pPr marL="342900" indent="-342900">
              <a:spcBef>
                <a:spcPct val="20000"/>
              </a:spcBef>
              <a:buFont typeface="Arial" pitchFamily="34" charset="0"/>
              <a:buChar char="•"/>
            </a:pPr>
            <a:r>
              <a:rPr lang="en-US" sz="2000" dirty="0">
                <a:latin typeface="Arial"/>
                <a:cs typeface="Arial"/>
              </a:rPr>
              <a:t>More control over </a:t>
            </a:r>
            <a:r>
              <a:rPr lang="en-US" sz="2000" dirty="0" err="1">
                <a:latin typeface="Arial"/>
                <a:cs typeface="Arial"/>
              </a:rPr>
              <a:t>config</a:t>
            </a:r>
            <a:r>
              <a:rPr lang="en-US" sz="2000" dirty="0">
                <a:latin typeface="Arial"/>
                <a:cs typeface="Arial"/>
              </a:rPr>
              <a:t> / performance</a:t>
            </a:r>
          </a:p>
          <a:p>
            <a:pPr marL="342900" indent="-342900">
              <a:spcBef>
                <a:spcPct val="20000"/>
              </a:spcBef>
              <a:buFont typeface="Arial" pitchFamily="34" charset="0"/>
              <a:buChar char="•"/>
            </a:pPr>
            <a:r>
              <a:rPr lang="en-US" sz="2000" dirty="0">
                <a:latin typeface="Arial"/>
                <a:cs typeface="Arial"/>
              </a:rPr>
              <a:t>Allows more complex setups</a:t>
            </a:r>
          </a:p>
        </p:txBody>
      </p:sp>
    </p:spTree>
    <p:extLst>
      <p:ext uri="{BB962C8B-B14F-4D97-AF65-F5344CB8AC3E}">
        <p14:creationId xmlns:p14="http://schemas.microsoft.com/office/powerpoint/2010/main" val="1796743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92500" lnSpcReduction="20000"/>
          </a:bodyPr>
          <a:lstStyle/>
          <a:p>
            <a:pPr>
              <a:buClrTx/>
            </a:pPr>
            <a:r>
              <a:rPr lang="en-US" dirty="0">
                <a:latin typeface="DIN-Medium" charset="0"/>
                <a:cs typeface="Arial" pitchFamily="34" charset="0"/>
              </a:rPr>
              <a:t>Scale Up/Vertical Scaling</a:t>
            </a:r>
          </a:p>
          <a:p>
            <a:pPr lvl="1">
              <a:buClrTx/>
            </a:pPr>
            <a:r>
              <a:rPr lang="en-US" dirty="0">
                <a:latin typeface="DIN-Medium" charset="0"/>
                <a:cs typeface="Arial" pitchFamily="34" charset="0"/>
              </a:rPr>
              <a:t>Select next available configuration (EC2, RDS)</a:t>
            </a:r>
          </a:p>
          <a:p>
            <a:pPr lvl="1">
              <a:buClrTx/>
            </a:pPr>
            <a:r>
              <a:rPr lang="en-US" dirty="0">
                <a:latin typeface="DIN-Medium" charset="0"/>
                <a:cs typeface="Arial" pitchFamily="34" charset="0"/>
              </a:rPr>
              <a:t>Relatively simple but limited scalability</a:t>
            </a:r>
          </a:p>
          <a:p>
            <a:pPr marL="457200" lvl="1" indent="0">
              <a:buNone/>
            </a:pPr>
            <a:endParaRPr lang="en-US" dirty="0">
              <a:latin typeface="DIN-Medium" charset="0"/>
              <a:cs typeface="Arial" pitchFamily="34" charset="0"/>
            </a:endParaRPr>
          </a:p>
          <a:p>
            <a:pPr>
              <a:buClrTx/>
            </a:pPr>
            <a:r>
              <a:rPr lang="en-US" dirty="0">
                <a:latin typeface="DIN-Medium" charset="0"/>
                <a:cs typeface="Arial" pitchFamily="34" charset="0"/>
              </a:rPr>
              <a:t>Scale Out/Horizontal Scaling</a:t>
            </a:r>
          </a:p>
          <a:p>
            <a:pPr lvl="1">
              <a:buClrTx/>
            </a:pPr>
            <a:r>
              <a:rPr lang="en-US" dirty="0">
                <a:latin typeface="DIN-Medium" charset="0"/>
                <a:cs typeface="Arial" pitchFamily="34" charset="0"/>
              </a:rPr>
              <a:t>Add additional resources</a:t>
            </a:r>
          </a:p>
          <a:p>
            <a:pPr lvl="1">
              <a:buClrTx/>
            </a:pPr>
            <a:r>
              <a:rPr lang="en-US" dirty="0">
                <a:latin typeface="DIN-Medium" charset="0"/>
                <a:cs typeface="Arial" pitchFamily="34" charset="0"/>
              </a:rPr>
              <a:t>Complicated but high scalability</a:t>
            </a:r>
          </a:p>
          <a:p>
            <a:pPr lvl="1">
              <a:buClrTx/>
            </a:pPr>
            <a:r>
              <a:rPr lang="en-US" dirty="0">
                <a:latin typeface="DIN-Medium" charset="0"/>
                <a:cs typeface="Arial" pitchFamily="34" charset="0"/>
              </a:rPr>
              <a:t>RDS Read replicas</a:t>
            </a:r>
          </a:p>
          <a:p>
            <a:pPr marL="457200" lvl="1" indent="0">
              <a:buNone/>
            </a:pPr>
            <a:endParaRPr lang="en-US" dirty="0">
              <a:latin typeface="DIN-Medium" charset="0"/>
              <a:cs typeface="Arial" pitchFamily="34" charset="0"/>
            </a:endParaRPr>
          </a:p>
        </p:txBody>
      </p:sp>
      <p:sp>
        <p:nvSpPr>
          <p:cNvPr id="6" name="Title 5"/>
          <p:cNvSpPr>
            <a:spLocks noGrp="1"/>
          </p:cNvSpPr>
          <p:nvPr>
            <p:ph type="title"/>
          </p:nvPr>
        </p:nvSpPr>
        <p:spPr/>
        <p:txBody>
          <a:bodyPr/>
          <a:lstStyle/>
          <a:p>
            <a:r>
              <a:rPr lang="en-US" dirty="0"/>
              <a:t>Scalability- Scale Up vs. Scale Out</a:t>
            </a:r>
            <a:endParaRPr lang="en-IN" dirty="0"/>
          </a:p>
        </p:txBody>
      </p:sp>
    </p:spTree>
    <p:extLst>
      <p:ext uri="{BB962C8B-B14F-4D97-AF65-F5344CB8AC3E}">
        <p14:creationId xmlns:p14="http://schemas.microsoft.com/office/powerpoint/2010/main" val="3192459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0"/>
              </a:spcBef>
            </a:pPr>
            <a:r>
              <a:rPr lang="en-US" dirty="0">
                <a:solidFill>
                  <a:srgbClr val="404040"/>
                </a:solidFill>
                <a:latin typeface="Arial" charset="0"/>
                <a:cs typeface="Arial" charset="0"/>
              </a:rPr>
              <a:t>RDS Limitation	</a:t>
            </a:r>
          </a:p>
        </p:txBody>
      </p:sp>
      <p:sp>
        <p:nvSpPr>
          <p:cNvPr id="5" name="Footer Placeholder 3"/>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474746"/>
                </a:solidFill>
                <a:latin typeface="Arial"/>
              </a:rPr>
              <a:t>AWS Technical Essentials 3.6 ILT </a:t>
            </a:r>
            <a:endParaRPr lang="en-US" dirty="0">
              <a:solidFill>
                <a:srgbClr val="474746"/>
              </a:solidFill>
              <a:latin typeface="Arial"/>
            </a:endParaRPr>
          </a:p>
        </p:txBody>
      </p:sp>
      <p:sp>
        <p:nvSpPr>
          <p:cNvPr id="53" name="Content Placeholder 2"/>
          <p:cNvSpPr>
            <a:spLocks noGrp="1"/>
          </p:cNvSpPr>
          <p:nvPr>
            <p:ph idx="1"/>
          </p:nvPr>
        </p:nvSpPr>
        <p:spPr>
          <a:xfrm>
            <a:off x="340592" y="1731462"/>
            <a:ext cx="8562052" cy="3689047"/>
          </a:xfrm>
        </p:spPr>
        <p:txBody>
          <a:bodyPr>
            <a:normAutofit fontScale="70000" lnSpcReduction="20000"/>
          </a:bodyPr>
          <a:lstStyle/>
          <a:p>
            <a:r>
              <a:rPr lang="en-US" dirty="0"/>
              <a:t>Failovers are NOT instant.</a:t>
            </a:r>
          </a:p>
          <a:p>
            <a:pPr lvl="1"/>
            <a:r>
              <a:rPr lang="en-US" dirty="0"/>
              <a:t>Can take up to 6 minutes. Maybe more, depending on database size</a:t>
            </a:r>
          </a:p>
          <a:p>
            <a:r>
              <a:rPr lang="en-US" dirty="0"/>
              <a:t>Only limited platforms / versions are supported.</a:t>
            </a:r>
          </a:p>
          <a:p>
            <a:r>
              <a:rPr lang="en-US" dirty="0"/>
              <a:t>Upgrades / patching requires downtime.</a:t>
            </a:r>
          </a:p>
          <a:p>
            <a:pPr lvl="1"/>
            <a:r>
              <a:rPr lang="en-US" dirty="0"/>
              <a:t>You set an allowable maintenance window.  Amazon will upgrade sometime during that window.</a:t>
            </a:r>
          </a:p>
          <a:p>
            <a:r>
              <a:rPr lang="en-US" dirty="0"/>
              <a:t>Can suffer from “noisy neighbor” syndrome.</a:t>
            </a:r>
          </a:p>
          <a:p>
            <a:r>
              <a:rPr lang="en-US" dirty="0"/>
              <a:t>Performance issues are sometimes hard to pinpoint</a:t>
            </a:r>
          </a:p>
          <a:p>
            <a:r>
              <a:rPr lang="en-US" dirty="0"/>
              <a:t>Master-Master replication is NOT supported </a:t>
            </a:r>
          </a:p>
        </p:txBody>
      </p:sp>
    </p:spTree>
    <p:extLst>
      <p:ext uri="{BB962C8B-B14F-4D97-AF65-F5344CB8AC3E}">
        <p14:creationId xmlns:p14="http://schemas.microsoft.com/office/powerpoint/2010/main" val="2808486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                                         Yes, Yes, IaaS, PaaS and SaaS</a:t>
            </a:r>
          </a:p>
          <a:p>
            <a:r>
              <a:rPr lang="en-IN" dirty="0"/>
              <a:t>           </a:t>
            </a:r>
          </a:p>
        </p:txBody>
      </p:sp>
      <p:sp>
        <p:nvSpPr>
          <p:cNvPr id="4" name="Content Placeholder 3"/>
          <p:cNvSpPr>
            <a:spLocks noGrp="1"/>
          </p:cNvSpPr>
          <p:nvPr>
            <p:ph sz="quarter" idx="10"/>
          </p:nvPr>
        </p:nvSpPr>
        <p:spPr>
          <a:xfrm>
            <a:off x="1176358" y="214290"/>
            <a:ext cx="6324600" cy="1143000"/>
          </a:xfrm>
        </p:spPr>
        <p:txBody>
          <a:bodyPr/>
          <a:lstStyle/>
          <a:p>
            <a:r>
              <a:rPr lang="en-IN" dirty="0"/>
              <a:t>heard of 3 models of Cloud Computing?</a:t>
            </a:r>
          </a:p>
        </p:txBody>
      </p:sp>
      <p:pic>
        <p:nvPicPr>
          <p:cNvPr id="5" name="Picture 18" descr="Image result for cartoon wise man"/>
          <p:cNvPicPr>
            <a:picLocks noChangeAspect="1" noChangeArrowheads="1"/>
          </p:cNvPicPr>
          <p:nvPr/>
        </p:nvPicPr>
        <p:blipFill>
          <a:blip r:embed="rId2"/>
          <a:srcRect/>
          <a:stretch>
            <a:fillRect/>
          </a:stretch>
        </p:blipFill>
        <p:spPr bwMode="auto">
          <a:xfrm flipH="1">
            <a:off x="0" y="0"/>
            <a:ext cx="1044075" cy="1357322"/>
          </a:xfrm>
          <a:prstGeom prst="rect">
            <a:avLst/>
          </a:prstGeom>
          <a:noFill/>
        </p:spPr>
      </p:pic>
      <p:pic>
        <p:nvPicPr>
          <p:cNvPr id="6" name="Picture 16" descr="Image result for cartoon man"/>
          <p:cNvPicPr>
            <a:picLocks noChangeAspect="1" noChangeArrowheads="1"/>
          </p:cNvPicPr>
          <p:nvPr/>
        </p:nvPicPr>
        <p:blipFill>
          <a:blip r:embed="rId3"/>
          <a:srcRect/>
          <a:stretch>
            <a:fillRect/>
          </a:stretch>
        </p:blipFill>
        <p:spPr bwMode="auto">
          <a:xfrm>
            <a:off x="8286776" y="1142984"/>
            <a:ext cx="579060" cy="1047164"/>
          </a:xfrm>
          <a:prstGeom prst="rect">
            <a:avLst/>
          </a:prstGeom>
          <a:noFill/>
        </p:spPr>
      </p:pic>
      <p:pic>
        <p:nvPicPr>
          <p:cNvPr id="1028" name="Picture 4" descr="http://filiph.net/slides/idf-cloud/src/iaas-paas-saas.png"/>
          <p:cNvPicPr>
            <a:picLocks noChangeAspect="1" noChangeArrowheads="1"/>
          </p:cNvPicPr>
          <p:nvPr/>
        </p:nvPicPr>
        <p:blipFill>
          <a:blip r:embed="rId4"/>
          <a:srcRect/>
          <a:stretch>
            <a:fillRect/>
          </a:stretch>
        </p:blipFill>
        <p:spPr bwMode="auto">
          <a:xfrm rot="5400000">
            <a:off x="5309381" y="3048812"/>
            <a:ext cx="4643471" cy="2403456"/>
          </a:xfrm>
          <a:prstGeom prst="rect">
            <a:avLst/>
          </a:prstGeom>
          <a:noFill/>
        </p:spPr>
      </p:pic>
      <p:pic>
        <p:nvPicPr>
          <p:cNvPr id="1036" name="Picture 12" descr="http://www.firstattribute.com/media/221632/cloud-software-comparison.jpg"/>
          <p:cNvPicPr>
            <a:picLocks noChangeAspect="1" noChangeArrowheads="1"/>
          </p:cNvPicPr>
          <p:nvPr/>
        </p:nvPicPr>
        <p:blipFill>
          <a:blip r:embed="rId5"/>
          <a:srcRect/>
          <a:stretch>
            <a:fillRect/>
          </a:stretch>
        </p:blipFill>
        <p:spPr bwMode="auto">
          <a:xfrm>
            <a:off x="155574" y="1928802"/>
            <a:ext cx="6345252" cy="4572032"/>
          </a:xfrm>
          <a:prstGeom prst="rect">
            <a:avLst/>
          </a:prstGeom>
          <a:noFill/>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A6CF-65F8-7A0F-2161-7D9C9FFA648A}"/>
              </a:ext>
            </a:extLst>
          </p:cNvPr>
          <p:cNvSpPr>
            <a:spLocks noGrp="1"/>
          </p:cNvSpPr>
          <p:nvPr>
            <p:ph type="title"/>
          </p:nvPr>
        </p:nvSpPr>
        <p:spPr/>
        <p:txBody>
          <a:bodyPr/>
          <a:lstStyle/>
          <a:p>
            <a:endParaRPr lang="en-IN"/>
          </a:p>
        </p:txBody>
      </p:sp>
      <p:sp>
        <p:nvSpPr>
          <p:cNvPr id="5" name="TextBox 4">
            <a:extLst>
              <a:ext uri="{FF2B5EF4-FFF2-40B4-BE49-F238E27FC236}">
                <a16:creationId xmlns:a16="http://schemas.microsoft.com/office/drawing/2014/main" id="{4F17D5C7-A6ED-39F1-A1F8-01CB5D24219F}"/>
              </a:ext>
            </a:extLst>
          </p:cNvPr>
          <p:cNvSpPr txBox="1"/>
          <p:nvPr/>
        </p:nvSpPr>
        <p:spPr>
          <a:xfrm>
            <a:off x="1680592" y="2125267"/>
            <a:ext cx="6834758" cy="5909310"/>
          </a:xfrm>
          <a:prstGeom prst="rect">
            <a:avLst/>
          </a:prstGeom>
          <a:noFill/>
        </p:spPr>
        <p:txBody>
          <a:bodyPr wrap="square">
            <a:spAutoFit/>
          </a:bodyPr>
          <a:lstStyle/>
          <a:p>
            <a:pPr algn="l"/>
            <a:r>
              <a:rPr lang="en-IN" b="0" i="0" dirty="0">
                <a:solidFill>
                  <a:srgbClr val="000000"/>
                </a:solidFill>
                <a:effectLst/>
                <a:latin typeface="Heebo" pitchFamily="2" charset="-79"/>
                <a:cs typeface="Heebo" pitchFamily="2" charset="-79"/>
              </a:rPr>
              <a:t>CISC</a:t>
            </a:r>
          </a:p>
          <a:p>
            <a:pPr algn="just">
              <a:buFont typeface="Arial" panose="020B0604020202020204" pitchFamily="34" charset="0"/>
              <a:buChar char="•"/>
            </a:pPr>
            <a:r>
              <a:rPr lang="en-IN" b="0" i="0" dirty="0">
                <a:solidFill>
                  <a:srgbClr val="000000"/>
                </a:solidFill>
                <a:effectLst/>
                <a:latin typeface="Nunito" pitchFamily="2" charset="0"/>
              </a:rPr>
              <a:t>It stands for Complex Instruction Set Computer.</a:t>
            </a:r>
          </a:p>
          <a:p>
            <a:pPr algn="just">
              <a:buFont typeface="Arial" panose="020B0604020202020204" pitchFamily="34" charset="0"/>
              <a:buChar char="•"/>
            </a:pPr>
            <a:r>
              <a:rPr lang="en-IN" b="0" i="0" dirty="0">
                <a:solidFill>
                  <a:srgbClr val="000000"/>
                </a:solidFill>
                <a:effectLst/>
                <a:latin typeface="Nunito" pitchFamily="2" charset="0"/>
              </a:rPr>
              <a:t>This offers hundreds of instructions of different sizes to the users.</a:t>
            </a:r>
          </a:p>
          <a:p>
            <a:pPr algn="just">
              <a:buFont typeface="Arial" panose="020B0604020202020204" pitchFamily="34" charset="0"/>
              <a:buChar char="•"/>
            </a:pPr>
            <a:r>
              <a:rPr lang="en-IN" b="0" i="0" dirty="0">
                <a:solidFill>
                  <a:srgbClr val="000000"/>
                </a:solidFill>
                <a:effectLst/>
                <a:latin typeface="Nunito" pitchFamily="2" charset="0"/>
              </a:rPr>
              <a:t>This architecture has a set of special purpose circuits which help execute the instructions at a high speed.</a:t>
            </a:r>
          </a:p>
          <a:p>
            <a:pPr algn="just">
              <a:buFont typeface="Arial" panose="020B0604020202020204" pitchFamily="34" charset="0"/>
              <a:buChar char="•"/>
            </a:pPr>
            <a:r>
              <a:rPr lang="en-IN" b="0" i="0" dirty="0">
                <a:solidFill>
                  <a:srgbClr val="000000"/>
                </a:solidFill>
                <a:effectLst/>
                <a:latin typeface="Nunito" pitchFamily="2" charset="0"/>
              </a:rPr>
              <a:t>The instructions interact with memory using complex addressing modes.</a:t>
            </a:r>
          </a:p>
          <a:p>
            <a:pPr algn="just">
              <a:buFont typeface="Arial" panose="020B0604020202020204" pitchFamily="34" charset="0"/>
              <a:buChar char="•"/>
            </a:pPr>
            <a:r>
              <a:rPr lang="en-IN" b="0" i="0" dirty="0">
                <a:solidFill>
                  <a:srgbClr val="000000"/>
                </a:solidFill>
                <a:effectLst/>
                <a:latin typeface="Nunito" pitchFamily="2" charset="0"/>
              </a:rPr>
              <a:t>These processors reduce the size of the program.</a:t>
            </a:r>
          </a:p>
          <a:p>
            <a:pPr algn="just">
              <a:buFont typeface="Arial" panose="020B0604020202020204" pitchFamily="34" charset="0"/>
              <a:buChar char="•"/>
            </a:pPr>
            <a:r>
              <a:rPr lang="en-IN" b="0" i="0" dirty="0">
                <a:solidFill>
                  <a:srgbClr val="000000"/>
                </a:solidFill>
                <a:effectLst/>
                <a:latin typeface="Nunito" pitchFamily="2" charset="0"/>
              </a:rPr>
              <a:t>Consequently, they take less number of memory cycles to execute the programs.</a:t>
            </a:r>
          </a:p>
          <a:p>
            <a:pPr algn="just">
              <a:buFont typeface="Arial" panose="020B0604020202020204" pitchFamily="34" charset="0"/>
              <a:buChar char="•"/>
            </a:pPr>
            <a:r>
              <a:rPr lang="en-IN" b="0" i="0" dirty="0">
                <a:solidFill>
                  <a:srgbClr val="000000"/>
                </a:solidFill>
                <a:effectLst/>
                <a:latin typeface="Nunito" pitchFamily="2" charset="0"/>
              </a:rPr>
              <a:t>The overall speed of execution is high.</a:t>
            </a:r>
          </a:p>
          <a:p>
            <a:pPr algn="just">
              <a:buFont typeface="Arial" panose="020B0604020202020204" pitchFamily="34" charset="0"/>
              <a:buChar char="•"/>
            </a:pPr>
            <a:r>
              <a:rPr lang="en-IN" b="0" i="0" dirty="0">
                <a:solidFill>
                  <a:srgbClr val="000000"/>
                </a:solidFill>
                <a:effectLst/>
                <a:latin typeface="Nunito" pitchFamily="2" charset="0"/>
              </a:rPr>
              <a:t>Examples of CISC include Intel architecture, AMD.</a:t>
            </a:r>
          </a:p>
          <a:p>
            <a:pPr algn="just">
              <a:buFont typeface="Arial" panose="020B0604020202020204" pitchFamily="34" charset="0"/>
              <a:buChar char="•"/>
            </a:pPr>
            <a:r>
              <a:rPr lang="en-IN" b="0" i="0" dirty="0">
                <a:solidFill>
                  <a:srgbClr val="000000"/>
                </a:solidFill>
                <a:effectLst/>
                <a:latin typeface="Nunito" pitchFamily="2" charset="0"/>
              </a:rPr>
              <a:t>It has variable-length encodings of instructions.</a:t>
            </a:r>
          </a:p>
          <a:p>
            <a:pPr algn="just">
              <a:buFont typeface="Arial" panose="020B0604020202020204" pitchFamily="34" charset="0"/>
              <a:buChar char="•"/>
            </a:pPr>
            <a:r>
              <a:rPr lang="en-IN" b="0" i="0" dirty="0">
                <a:solidFill>
                  <a:srgbClr val="000000"/>
                </a:solidFill>
                <a:effectLst/>
                <a:latin typeface="Nunito" pitchFamily="2" charset="0"/>
              </a:rPr>
              <a:t>It supports array.</a:t>
            </a:r>
          </a:p>
          <a:p>
            <a:pPr algn="just">
              <a:buFont typeface="Arial" panose="020B0604020202020204" pitchFamily="34" charset="0"/>
              <a:buChar char="•"/>
            </a:pPr>
            <a:r>
              <a:rPr lang="en-IN" b="0" i="0" dirty="0">
                <a:solidFill>
                  <a:srgbClr val="000000"/>
                </a:solidFill>
                <a:effectLst/>
                <a:latin typeface="Nunito" pitchFamily="2" charset="0"/>
              </a:rPr>
              <a:t>It has a large number of instructions.</a:t>
            </a:r>
          </a:p>
          <a:p>
            <a:pPr algn="just">
              <a:buFont typeface="Arial" panose="020B0604020202020204" pitchFamily="34" charset="0"/>
              <a:buChar char="•"/>
            </a:pPr>
            <a:r>
              <a:rPr lang="en-IN" b="0" i="0" dirty="0">
                <a:solidFill>
                  <a:srgbClr val="000000"/>
                </a:solidFill>
                <a:effectLst/>
                <a:latin typeface="Nunito" pitchFamily="2" charset="0"/>
              </a:rPr>
              <a:t>Arithmetic and logical operations can be applied to memory and register operands.</a:t>
            </a:r>
          </a:p>
          <a:p>
            <a:pPr algn="just">
              <a:buFont typeface="Arial" panose="020B0604020202020204" pitchFamily="34" charset="0"/>
              <a:buChar char="•"/>
            </a:pPr>
            <a:r>
              <a:rPr lang="en-IN" b="0" i="0" dirty="0">
                <a:solidFill>
                  <a:srgbClr val="000000"/>
                </a:solidFill>
                <a:effectLst/>
                <a:latin typeface="Nunito" pitchFamily="2" charset="0"/>
              </a:rPr>
              <a:t>Condition codes are used.</a:t>
            </a:r>
          </a:p>
          <a:p>
            <a:pPr algn="just">
              <a:buFont typeface="Arial" panose="020B0604020202020204" pitchFamily="34" charset="0"/>
              <a:buChar char="•"/>
            </a:pPr>
            <a:r>
              <a:rPr lang="en-IN" b="0" i="0" dirty="0">
                <a:solidFill>
                  <a:srgbClr val="000000"/>
                </a:solidFill>
                <a:effectLst/>
                <a:latin typeface="Nunito" pitchFamily="2" charset="0"/>
              </a:rPr>
              <a:t>The stack is used for procedure arguments and return addresses.</a:t>
            </a:r>
          </a:p>
        </p:txBody>
      </p:sp>
    </p:spTree>
    <p:extLst>
      <p:ext uri="{BB962C8B-B14F-4D97-AF65-F5344CB8AC3E}">
        <p14:creationId xmlns:p14="http://schemas.microsoft.com/office/powerpoint/2010/main" val="44694482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C19-C2DB-907A-A491-EC7C6C0E4DBA}"/>
              </a:ext>
            </a:extLst>
          </p:cNvPr>
          <p:cNvSpPr>
            <a:spLocks noGrp="1"/>
          </p:cNvSpPr>
          <p:nvPr>
            <p:ph type="title"/>
          </p:nvPr>
        </p:nvSpPr>
        <p:spPr>
          <a:xfrm>
            <a:off x="628650" y="1075568"/>
            <a:ext cx="7886699" cy="699516"/>
          </a:xfrm>
        </p:spPr>
        <p:txBody>
          <a:bodyPr vert="horz" lIns="68580" tIns="34290" rIns="68580" bIns="34290" rtlCol="0" anchor="b">
            <a:normAutofit fontScale="90000"/>
          </a:bodyPr>
          <a:lstStyle/>
          <a:p>
            <a:pPr fontAlgn="base">
              <a:spcAft>
                <a:spcPct val="0"/>
              </a:spcAft>
            </a:pPr>
            <a:r>
              <a:rPr lang="en-US" altLang="en-US" sz="2250" kern="1200">
                <a:solidFill>
                  <a:schemeClr val="tx1"/>
                </a:solidFill>
                <a:latin typeface="+mj-lt"/>
                <a:ea typeface="+mj-ea"/>
                <a:cs typeface="+mj-cs"/>
              </a:rPr>
              <a:t>Architecture of CISC</a:t>
            </a:r>
          </a:p>
          <a:p>
            <a:pPr fontAlgn="base">
              <a:spcAft>
                <a:spcPct val="0"/>
              </a:spcAft>
            </a:pPr>
            <a:r>
              <a:rPr lang="en-US" altLang="en-US" sz="2250" kern="1200">
                <a:solidFill>
                  <a:schemeClr val="tx1"/>
                </a:solidFill>
                <a:latin typeface="+mj-lt"/>
                <a:ea typeface="+mj-ea"/>
                <a:cs typeface="+mj-cs"/>
              </a:rPr>
              <a:t>         </a:t>
            </a:r>
          </a:p>
        </p:txBody>
      </p:sp>
      <p:pic>
        <p:nvPicPr>
          <p:cNvPr id="2050" name="Picture 2">
            <a:extLst>
              <a:ext uri="{FF2B5EF4-FFF2-40B4-BE49-F238E27FC236}">
                <a16:creationId xmlns:a16="http://schemas.microsoft.com/office/drawing/2014/main" id="{628E980D-74D6-6AA4-6739-E2699E0AD0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83875" y="2255101"/>
            <a:ext cx="4176250" cy="333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4759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DF1C-B64A-3BA3-7984-92F5A5ACF7F5}"/>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D7ECADA3-C1F1-2B12-C4C8-97AABDA45D77}"/>
              </a:ext>
            </a:extLst>
          </p:cNvPr>
          <p:cNvPicPr>
            <a:picLocks noChangeAspect="1"/>
          </p:cNvPicPr>
          <p:nvPr/>
        </p:nvPicPr>
        <p:blipFill>
          <a:blip r:embed="rId2"/>
          <a:stretch>
            <a:fillRect/>
          </a:stretch>
        </p:blipFill>
        <p:spPr>
          <a:xfrm>
            <a:off x="1315989" y="2502620"/>
            <a:ext cx="5857875" cy="2928938"/>
          </a:xfrm>
          <a:prstGeom prst="rect">
            <a:avLst/>
          </a:prstGeom>
        </p:spPr>
      </p:pic>
    </p:spTree>
    <p:extLst>
      <p:ext uri="{BB962C8B-B14F-4D97-AF65-F5344CB8AC3E}">
        <p14:creationId xmlns:p14="http://schemas.microsoft.com/office/powerpoint/2010/main" val="403014677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0DDE-3F0E-FE71-89FC-CAC8244B2E3B}"/>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070375A0-91F1-D202-687F-CE73028C99B6}"/>
              </a:ext>
            </a:extLst>
          </p:cNvPr>
          <p:cNvPicPr>
            <a:picLocks noChangeAspect="1"/>
          </p:cNvPicPr>
          <p:nvPr/>
        </p:nvPicPr>
        <p:blipFill>
          <a:blip r:embed="rId2"/>
          <a:stretch>
            <a:fillRect/>
          </a:stretch>
        </p:blipFill>
        <p:spPr>
          <a:xfrm>
            <a:off x="1036834" y="2215882"/>
            <a:ext cx="4069739" cy="3700463"/>
          </a:xfrm>
          <a:prstGeom prst="rect">
            <a:avLst/>
          </a:prstGeom>
        </p:spPr>
      </p:pic>
      <p:pic>
        <p:nvPicPr>
          <p:cNvPr id="7" name="Picture 6">
            <a:extLst>
              <a:ext uri="{FF2B5EF4-FFF2-40B4-BE49-F238E27FC236}">
                <a16:creationId xmlns:a16="http://schemas.microsoft.com/office/drawing/2014/main" id="{1186072A-BAE6-FFDE-D231-B098EB6DAEBE}"/>
              </a:ext>
            </a:extLst>
          </p:cNvPr>
          <p:cNvPicPr>
            <a:picLocks noChangeAspect="1"/>
          </p:cNvPicPr>
          <p:nvPr/>
        </p:nvPicPr>
        <p:blipFill>
          <a:blip r:embed="rId3"/>
          <a:stretch>
            <a:fillRect/>
          </a:stretch>
        </p:blipFill>
        <p:spPr>
          <a:xfrm>
            <a:off x="5106572" y="2314575"/>
            <a:ext cx="3886200" cy="2228850"/>
          </a:xfrm>
          <a:prstGeom prst="rect">
            <a:avLst/>
          </a:prstGeom>
        </p:spPr>
      </p:pic>
    </p:spTree>
    <p:extLst>
      <p:ext uri="{BB962C8B-B14F-4D97-AF65-F5344CB8AC3E}">
        <p14:creationId xmlns:p14="http://schemas.microsoft.com/office/powerpoint/2010/main" val="20894524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00FB-FD8F-BB39-5E65-2B56C2E01675}"/>
              </a:ext>
            </a:extLst>
          </p:cNvPr>
          <p:cNvSpPr>
            <a:spLocks noGrp="1"/>
          </p:cNvSpPr>
          <p:nvPr>
            <p:ph type="title"/>
          </p:nvPr>
        </p:nvSpPr>
        <p:spPr/>
        <p:txBody>
          <a:bodyPr>
            <a:normAutofit fontScale="90000"/>
          </a:bodyPr>
          <a:lstStyle/>
          <a:p>
            <a:r>
              <a:rPr lang="en-IN" b="1" i="0" u="none" strike="noStrike" dirty="0">
                <a:solidFill>
                  <a:srgbClr val="252525"/>
                </a:solidFill>
                <a:effectLst/>
                <a:latin typeface="proxima-nova"/>
              </a:rPr>
              <a:t>Cloud Security Architecture Patterns</a:t>
            </a:r>
            <a:br>
              <a:rPr lang="en-IN" b="1" i="0" u="none" strike="noStrike" dirty="0">
                <a:solidFill>
                  <a:srgbClr val="252525"/>
                </a:solidFill>
                <a:effectLst/>
                <a:latin typeface="proxima-nova"/>
              </a:rPr>
            </a:br>
            <a:endParaRPr lang="en-IN" dirty="0"/>
          </a:p>
        </p:txBody>
      </p:sp>
      <p:sp>
        <p:nvSpPr>
          <p:cNvPr id="5" name="TextBox 4">
            <a:extLst>
              <a:ext uri="{FF2B5EF4-FFF2-40B4-BE49-F238E27FC236}">
                <a16:creationId xmlns:a16="http://schemas.microsoft.com/office/drawing/2014/main" id="{7FE9B4AF-A065-B919-2155-8F982CBB9184}"/>
              </a:ext>
            </a:extLst>
          </p:cNvPr>
          <p:cNvSpPr txBox="1"/>
          <p:nvPr/>
        </p:nvSpPr>
        <p:spPr>
          <a:xfrm>
            <a:off x="1372479" y="2170510"/>
            <a:ext cx="7324260" cy="4201150"/>
          </a:xfrm>
          <a:prstGeom prst="rect">
            <a:avLst/>
          </a:prstGeom>
          <a:noFill/>
        </p:spPr>
        <p:txBody>
          <a:bodyPr wrap="square">
            <a:spAutoFit/>
          </a:bodyPr>
          <a:lstStyle/>
          <a:p>
            <a:pPr algn="l" fontAlgn="base"/>
            <a:r>
              <a:rPr lang="en-IN" b="1" i="0" u="none" strike="noStrike" dirty="0">
                <a:solidFill>
                  <a:srgbClr val="252525"/>
                </a:solidFill>
                <a:effectLst/>
                <a:latin typeface="proxima-nova"/>
              </a:rPr>
              <a:t>Cloud Security Architecture Patterns</a:t>
            </a:r>
          </a:p>
          <a:p>
            <a:pPr algn="l" fontAlgn="base"/>
            <a:r>
              <a:rPr lang="en-IN" sz="1050" dirty="0">
                <a:latin typeface="proxima-nova"/>
              </a:rPr>
              <a:t>The right pattern can help you implement security across your organization. For example, it can help you protect the CIA (confidentiality, integrity, and availability) of your cloud data assets, as well as respond to security threats. You can implement security controls directly, or use security controls as a service offered by your cloud provider or third-party vendors.</a:t>
            </a:r>
          </a:p>
          <a:p>
            <a:pPr algn="l" fontAlgn="base"/>
            <a:r>
              <a:rPr lang="en-IN" sz="1050" b="1" dirty="0">
                <a:latin typeface="proxima-nova"/>
              </a:rPr>
              <a:t>The cloud security architecture model is usually expressed in terms of:</a:t>
            </a:r>
            <a:endParaRPr lang="en-IN" sz="1050" dirty="0">
              <a:latin typeface="proxima-nova"/>
            </a:endParaRPr>
          </a:p>
          <a:p>
            <a:pPr algn="l" fontAlgn="base">
              <a:buFont typeface="Arial" panose="020B0604020202020204" pitchFamily="34" charset="0"/>
              <a:buChar char="•"/>
            </a:pPr>
            <a:r>
              <a:rPr lang="en-IN" sz="1050" b="1" dirty="0">
                <a:latin typeface="proxima-nova"/>
              </a:rPr>
              <a:t>Security controls</a:t>
            </a:r>
            <a:r>
              <a:rPr lang="en-IN" sz="1050" dirty="0">
                <a:latin typeface="proxima-nova"/>
              </a:rPr>
              <a:t>—which can include technologies and processes. Controls should take into account the location of each service—company, cloud provider, or third party.</a:t>
            </a:r>
          </a:p>
          <a:p>
            <a:pPr algn="l" fontAlgn="base">
              <a:buFont typeface="Arial" panose="020B0604020202020204" pitchFamily="34" charset="0"/>
              <a:buChar char="•"/>
            </a:pPr>
            <a:r>
              <a:rPr lang="en-IN" sz="1050" b="1" dirty="0">
                <a:latin typeface="proxima-nova"/>
              </a:rPr>
              <a:t>Trust boundaries</a:t>
            </a:r>
            <a:r>
              <a:rPr lang="en-IN" sz="1050" dirty="0">
                <a:latin typeface="proxima-nova"/>
              </a:rPr>
              <a:t>—between the different services and components deployed on the cloud</a:t>
            </a:r>
          </a:p>
          <a:p>
            <a:pPr algn="l" fontAlgn="base">
              <a:buFont typeface="Arial" panose="020B0604020202020204" pitchFamily="34" charset="0"/>
              <a:buChar char="•"/>
            </a:pPr>
            <a:r>
              <a:rPr lang="en-IN" sz="1050" b="1" dirty="0">
                <a:latin typeface="proxima-nova"/>
              </a:rPr>
              <a:t>Standard interfaces and security protocols</a:t>
            </a:r>
            <a:r>
              <a:rPr lang="en-IN" sz="1050" dirty="0">
                <a:latin typeface="proxima-nova"/>
              </a:rPr>
              <a:t>—such as SSL, IPSEC, SFTP, LDAPS, SSH, SCP, SAML, OAuth, etc.)</a:t>
            </a:r>
          </a:p>
          <a:p>
            <a:pPr algn="l" fontAlgn="base">
              <a:buFont typeface="Arial" panose="020B0604020202020204" pitchFamily="34" charset="0"/>
              <a:buChar char="•"/>
            </a:pPr>
            <a:r>
              <a:rPr lang="en-IN" sz="1050" b="1" dirty="0">
                <a:latin typeface="proxima-nova"/>
              </a:rPr>
              <a:t>Techniques used for token management</a:t>
            </a:r>
            <a:r>
              <a:rPr lang="en-IN" sz="1050" dirty="0">
                <a:latin typeface="proxima-nova"/>
              </a:rPr>
              <a:t>—authentication, and authorization</a:t>
            </a:r>
          </a:p>
          <a:p>
            <a:pPr algn="l" fontAlgn="base">
              <a:buFont typeface="Arial" panose="020B0604020202020204" pitchFamily="34" charset="0"/>
              <a:buChar char="•"/>
            </a:pPr>
            <a:r>
              <a:rPr lang="en-IN" sz="1050" b="1" dirty="0">
                <a:latin typeface="proxima-nova"/>
              </a:rPr>
              <a:t>Encryption methods</a:t>
            </a:r>
            <a:r>
              <a:rPr lang="en-IN" sz="1050" dirty="0">
                <a:latin typeface="proxima-nova"/>
              </a:rPr>
              <a:t> including algorithms like 128-bit AES, Triple DES, RSA, Blowfish.</a:t>
            </a:r>
          </a:p>
          <a:p>
            <a:pPr algn="l" fontAlgn="base">
              <a:buFont typeface="Arial" panose="020B0604020202020204" pitchFamily="34" charset="0"/>
              <a:buChar char="•"/>
            </a:pPr>
            <a:r>
              <a:rPr lang="en-IN" sz="1050" b="1" dirty="0">
                <a:latin typeface="proxima-nova"/>
              </a:rPr>
              <a:t>Security event logging</a:t>
            </a:r>
            <a:r>
              <a:rPr lang="en-IN" sz="1050" dirty="0">
                <a:latin typeface="proxima-nova"/>
              </a:rPr>
              <a:t>—ensuring all relevant security events are captured, prioritized, and delivered to security teams.</a:t>
            </a:r>
          </a:p>
          <a:p>
            <a:pPr algn="l" fontAlgn="base"/>
            <a:r>
              <a:rPr lang="en-IN" sz="1050" dirty="0">
                <a:latin typeface="inherit"/>
              </a:rPr>
              <a:t>Here are a few best practices that you can follow to enhance the security of your cloud-based assets:</a:t>
            </a:r>
            <a:endParaRPr lang="en-IN" sz="1050" dirty="0">
              <a:latin typeface="Gotham A"/>
            </a:endParaRPr>
          </a:p>
          <a:p>
            <a:pPr algn="l" fontAlgn="base"/>
            <a:r>
              <a:rPr lang="en-IN" sz="1050" dirty="0">
                <a:latin typeface="Gotham A"/>
              </a:rPr>
              <a:t> </a:t>
            </a:r>
          </a:p>
          <a:p>
            <a:pPr algn="l" fontAlgn="base"/>
            <a:r>
              <a:rPr lang="en-IN" sz="1050" b="1" dirty="0">
                <a:latin typeface="Gotham A"/>
              </a:rPr>
              <a:t>Enforce policies and data governance:</a:t>
            </a:r>
          </a:p>
          <a:p>
            <a:pPr algn="l" fontAlgn="base"/>
            <a:r>
              <a:rPr lang="en-IN" sz="1050" dirty="0">
                <a:latin typeface="inherit"/>
              </a:rPr>
              <a:t>It is entirely the enterprise’s responsibility to put in place and enforce policies for cloud data ownership and responsibility. At the most basic level, the enterprise must understand and classify its data so that the appropriate security measures can be implemented according to the varying levels of data sensitivity.</a:t>
            </a:r>
            <a:endParaRPr lang="en-IN" sz="1050" dirty="0">
              <a:latin typeface="Gotham A"/>
            </a:endParaRPr>
          </a:p>
          <a:p>
            <a:pPr algn="l" fontAlgn="base"/>
            <a:r>
              <a:rPr lang="en-IN" sz="1050" dirty="0">
                <a:latin typeface="Gotham A"/>
              </a:rPr>
              <a:t> </a:t>
            </a:r>
          </a:p>
          <a:p>
            <a:pPr algn="l" fontAlgn="base"/>
            <a:r>
              <a:rPr lang="en-IN" sz="1050" b="1" dirty="0">
                <a:latin typeface="Gotham A"/>
              </a:rPr>
              <a:t>Diligently manage identity and access controls:</a:t>
            </a:r>
          </a:p>
          <a:p>
            <a:pPr algn="l" fontAlgn="base"/>
            <a:r>
              <a:rPr lang="en-IN" sz="1050" dirty="0">
                <a:latin typeface="inherit"/>
              </a:rPr>
              <a:t>Identity and access management (IAM) in the cloud is substantially more complex than it is in closed, monolithic environments. Cloud providers offer best practice guidelines as well as tools and managed services to help organizations handle IAM, but it’s up to the organization to use them effectively.</a:t>
            </a:r>
            <a:endParaRPr lang="en-IN" sz="1050" dirty="0">
              <a:latin typeface="Gotham A"/>
            </a:endParaRPr>
          </a:p>
          <a:p>
            <a:pPr algn="l" fontAlgn="base">
              <a:buFont typeface="Arial" panose="020B0604020202020204" pitchFamily="34" charset="0"/>
              <a:buChar char="•"/>
            </a:pPr>
            <a:endParaRPr lang="en-IN" b="0" i="0" u="none" strike="noStrike" dirty="0">
              <a:solidFill>
                <a:srgbClr val="101820"/>
              </a:solidFill>
              <a:effectLst/>
              <a:latin typeface="proxima-nova"/>
            </a:endParaRPr>
          </a:p>
        </p:txBody>
      </p:sp>
    </p:spTree>
    <p:extLst>
      <p:ext uri="{BB962C8B-B14F-4D97-AF65-F5344CB8AC3E}">
        <p14:creationId xmlns:p14="http://schemas.microsoft.com/office/powerpoint/2010/main" val="118255944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9b8a6a4-4c0c-4ade-8208-e9d33f271f71">
      <Terms xmlns="http://schemas.microsoft.com/office/infopath/2007/PartnerControls"/>
    </lcf76f155ced4ddcb4097134ff3c332f>
    <TaxCatchAll xmlns="01efe261-8f89-4821-854b-09de4a0f8ad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12" ma:contentTypeDescription="Create a new document." ma:contentTypeScope="" ma:versionID="47e3b4630f45e2a2e0571772a2747f30">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04f6e7e6cf5fe308992cf1bfc7d46da2"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0622c38-2b2f-4d79-9cbf-aa654c9156e2}" ma:internalName="TaxCatchAll" ma:showField="CatchAllData" ma:web="01efe261-8f89-4821-854b-09de4a0f8a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2CF926-4DA8-4714-8188-7E085B8B4801}">
  <ds:schemaRefs>
    <ds:schemaRef ds:uri="http://schemas.microsoft.com/office/2006/metadata/properties"/>
    <ds:schemaRef ds:uri="http://schemas.microsoft.com/office/infopath/2007/PartnerControls"/>
    <ds:schemaRef ds:uri="49b8a6a4-4c0c-4ade-8208-e9d33f271f71"/>
    <ds:schemaRef ds:uri="01efe261-8f89-4821-854b-09de4a0f8ad0"/>
  </ds:schemaRefs>
</ds:datastoreItem>
</file>

<file path=customXml/itemProps2.xml><?xml version="1.0" encoding="utf-8"?>
<ds:datastoreItem xmlns:ds="http://schemas.openxmlformats.org/officeDocument/2006/customXml" ds:itemID="{B81CBCA0-6BB6-422D-8F8D-E26F475BB8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b8a6a4-4c0c-4ade-8208-e9d33f271f71"/>
    <ds:schemaRef ds:uri="01efe261-8f89-4821-854b-09de4a0f8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8A7698-DDF7-4EFE-B455-D6DB76391B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8155</TotalTime>
  <Words>16583</Words>
  <Application>Microsoft Office PowerPoint</Application>
  <PresentationFormat>On-screen Show (4:3)</PresentationFormat>
  <Paragraphs>1122</Paragraphs>
  <Slides>49</Slides>
  <Notes>36</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Default</vt:lpstr>
      <vt:lpstr>BITS Pilani presentation</vt:lpstr>
      <vt:lpstr>PowerPoint Presentation</vt:lpstr>
      <vt:lpstr>Difference between RISC and CISC − </vt:lpstr>
      <vt:lpstr>PowerPoint Presentation</vt:lpstr>
      <vt:lpstr>PowerPoint Presentation</vt:lpstr>
      <vt:lpstr>Architecture of CISC          </vt:lpstr>
      <vt:lpstr>PowerPoint Presentation</vt:lpstr>
      <vt:lpstr>PowerPoint Presentation</vt:lpstr>
      <vt:lpstr>Cloud Security Architecture Patterns </vt:lpstr>
      <vt:lpstr>Security Control</vt:lpstr>
      <vt:lpstr>IaaS Cloud Computing Security Architecture </vt:lpstr>
      <vt:lpstr>PaaS Cloud Computing Security Architecture </vt:lpstr>
      <vt:lpstr>SaaS Cloud Computing Security Architecture </vt:lpstr>
      <vt:lpstr>PowerPoint Presentation</vt:lpstr>
      <vt:lpstr>Regions and Edge Locations</vt:lpstr>
      <vt:lpstr>AWS Regions and Availability Zones (AZ) </vt:lpstr>
      <vt:lpstr>Achieving High Availability Using Multi-AZ</vt:lpstr>
      <vt:lpstr>Shared Security Responsibility—AWS</vt:lpstr>
      <vt:lpstr>Physical Security</vt:lpstr>
      <vt:lpstr>Hardware, Software, and Network</vt:lpstr>
      <vt:lpstr>SSL Endpoints</vt:lpstr>
      <vt:lpstr>Security Groups</vt:lpstr>
      <vt:lpstr>AWS Multi-tier Security Groups</vt:lpstr>
      <vt:lpstr>AWS Identity and Access Management (IAM)</vt:lpstr>
      <vt:lpstr> Account Control with IAM</vt:lpstr>
      <vt:lpstr>Amazon Virtual Private Cloud (VPC)</vt:lpstr>
      <vt:lpstr>EC2 Feature Consideration </vt:lpstr>
      <vt:lpstr>EC2 Elastic Properties</vt:lpstr>
      <vt:lpstr>EC2 Instance Type</vt:lpstr>
      <vt:lpstr>AWS EC2 Pricing Model</vt:lpstr>
      <vt:lpstr>AWS EC2 Free UsageTier </vt:lpstr>
      <vt:lpstr>Storage</vt:lpstr>
      <vt:lpstr>Elastic Block Storage (EBS)</vt:lpstr>
      <vt:lpstr>Simple Storage Service (S3)</vt:lpstr>
      <vt:lpstr>S3 Bucket Naming</vt:lpstr>
      <vt:lpstr>Simple Storage Services (S3) Bucket Properties</vt:lpstr>
      <vt:lpstr>Durability</vt:lpstr>
      <vt:lpstr>AWS Auto Scaling Capability </vt:lpstr>
      <vt:lpstr>AWS Elastic Load Balancer </vt:lpstr>
      <vt:lpstr>AWS Cloud Watch</vt:lpstr>
      <vt:lpstr>AWS Cloud Front</vt:lpstr>
      <vt:lpstr>AWS Route 53</vt:lpstr>
      <vt:lpstr>Amazon Relational Database Service (RDS) </vt:lpstr>
      <vt:lpstr>RDS Features and Functionality</vt:lpstr>
      <vt:lpstr>Multi-AZ Deployment</vt:lpstr>
      <vt:lpstr>Oracle Deployment options</vt:lpstr>
      <vt:lpstr>Scalability- Scale Up vs. Scale Out</vt:lpstr>
      <vt:lpstr>RDS Limitation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Chandra</dc:creator>
  <cp:lastModifiedBy>Moitra, Mridul (DXC Luxoft)</cp:lastModifiedBy>
  <cp:revision>108</cp:revision>
  <dcterms:modified xsi:type="dcterms:W3CDTF">2022-10-01T07:26:52Z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0x010100502B58C1CDD45143928531B634536E02</vt:lpwstr>
  </property>
  <property fmtid="{D5CDD505-2E9C-101B-9397-08002B2CF9AE}" pid="3" name="MediaServiceImageTags">
    <vt:lpwstr/>
  </property>
</Properties>
</file>